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4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73" r:id="rId16"/>
    <p:sldId id="276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6" r:id="rId25"/>
    <p:sldId id="285" r:id="rId26"/>
    <p:sldId id="287" r:id="rId27"/>
    <p:sldId id="288" r:id="rId28"/>
    <p:sldId id="289" r:id="rId29"/>
    <p:sldId id="282" r:id="rId30"/>
    <p:sldId id="290" r:id="rId31"/>
    <p:sldId id="291" r:id="rId32"/>
  </p:sldIdLst>
  <p:sldSz cx="18288000" cy="10287000"/>
  <p:notesSz cx="6858000" cy="9144000"/>
  <p:embeddedFontLst>
    <p:embeddedFont>
      <p:font typeface="Bookman Old Style" pitchFamily="18" charset="0"/>
      <p:regular r:id="rId33"/>
      <p:bold r:id="rId34"/>
      <p:italic r:id="rId35"/>
      <p:boldItalic r:id="rId36"/>
    </p:embeddedFont>
    <p:embeddedFont>
      <p:font typeface="Monotype Corsiva" pitchFamily="66" charset="0"/>
      <p: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Caveat Bold" charset="-5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D4D9FA"/>
    <a:srgbClr val="D2DEF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-7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4444444444444513"/>
          <c:y val="2.0408163265306152E-2"/>
          <c:w val="0.52407407407407536"/>
          <c:h val="0.962585034013605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мережа груп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  <a:ln w="19050">
                <a:solidFill>
                  <a:srgbClr val="7030A0"/>
                </a:solidFill>
              </a:ln>
              <a:effectLst/>
            </c:spPr>
          </c:dPt>
          <c:dPt>
            <c:idx val="1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err="1"/>
                      <a:t>Групи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загального</a:t>
                    </a:r>
                    <a:r>
                      <a:rPr lang="ru-RU" dirty="0"/>
                      <a:t> </a:t>
                    </a:r>
                    <a:r>
                      <a:rPr lang="ru-RU" dirty="0" err="1"/>
                      <a:t>розвитку</a:t>
                    </a:r>
                    <a:r>
                      <a:rPr lang="ru-RU" dirty="0"/>
                      <a:t> </a:t>
                    </a:r>
                    <a:r>
                      <a:rPr lang="ru-RU" dirty="0" smtClean="0"/>
                      <a:t>-</a:t>
                    </a:r>
                    <a:r>
                      <a:rPr lang="ru-RU" baseline="0" dirty="0" smtClean="0"/>
                      <a:t> 8</a:t>
                    </a:r>
                    <a:endParaRPr lang="ru-RU" dirty="0"/>
                  </a:p>
                </c:rich>
              </c:tx>
              <c:dLblPos val="ctr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451450860309129"/>
                  <c:y val="0.21597420858107058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err="1">
                        <a:solidFill>
                          <a:schemeClr val="tx1"/>
                        </a:solidFill>
                      </a:rPr>
                      <a:t>Л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огопедичні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dirty="0" err="1" smtClean="0">
                        <a:solidFill>
                          <a:schemeClr val="tx1"/>
                        </a:solidFill>
                      </a:rPr>
                      <a:t>групи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- 3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CatName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2"/>
                <c:pt idx="0">
                  <c:v>Групи загального розвитку -8</c:v>
                </c:pt>
                <c:pt idx="1">
                  <c:v>Логопедичні групи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</c:v>
                </c:pt>
                <c:pt idx="1">
                  <c:v>3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4.0737902728601914E-2"/>
          <c:y val="6.2499966691980782E-2"/>
          <c:w val="0.5538311402349877"/>
          <c:h val="0.8377750243148558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00B050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FF3399"/>
                </a:solidFill>
              </a:ln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>педагоги - 28</c:v>
                </c:pt>
                <c:pt idx="1">
                  <c:v>Обслуговуючий персонал - 24</c:v>
                </c:pt>
                <c:pt idx="2">
                  <c:v>медичний персонал - 2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</c:v>
                </c:pt>
                <c:pt idx="1">
                  <c:v>24</c:v>
                </c:pt>
                <c:pt idx="2">
                  <c:v>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5704979830541543"/>
          <c:y val="0.23327777555724324"/>
          <c:w val="0.33623879229861448"/>
          <c:h val="0.42684533088186338"/>
        </c:manualLayout>
      </c:layout>
      <c:txPr>
        <a:bodyPr/>
        <a:lstStyle/>
        <a:p>
          <a:pPr>
            <a:defRPr sz="3600" i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r>
              <a:rPr lang="uk-UA" sz="4400" b="1" baseline="0" dirty="0" smtClean="0">
                <a:solidFill>
                  <a:srgbClr val="00B050"/>
                </a:solidFill>
              </a:rPr>
              <a:t>10 педагогів мають педагогічні звання</a:t>
            </a:r>
            <a:endParaRPr lang="ru-RU" sz="4400" b="1" dirty="0">
              <a:solidFill>
                <a:srgbClr val="00B050"/>
              </a:solidFill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7560428492950096E-3"/>
          <c:y val="0.26297996960906317"/>
          <c:w val="0.71504265091863561"/>
          <c:h val="0.59975673435557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8642548678508264"/>
                  <c:y val="7.6112722751761419E-3"/>
                </c:manualLayout>
              </c:layout>
              <c:showVal val="1"/>
            </c:dLbl>
            <c:dLbl>
              <c:idx val="1"/>
              <c:layout>
                <c:manualLayout>
                  <c:x val="8.5860800830128786E-2"/>
                  <c:y val="-0.27851291614863932"/>
                </c:manualLayout>
              </c:layout>
              <c:showVal val="1"/>
            </c:dLbl>
            <c:dLbl>
              <c:idx val="2"/>
              <c:layout>
                <c:manualLayout>
                  <c:x val="0.16791231764634104"/>
                  <c:y val="2.6293410692084594E-2"/>
                </c:manualLayout>
              </c:layout>
              <c:showVal val="1"/>
            </c:dLbl>
            <c:dLbl>
              <c:idx val="3"/>
              <c:layout>
                <c:manualLayout>
                  <c:x val="1.1765358908624795E-2"/>
                  <c:y val="-5.3787815996684633E-3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Вища категорія - 12 педагогів</c:v>
                </c:pt>
                <c:pt idx="1">
                  <c:v>І категорія - 6 педагогів</c:v>
                </c:pt>
                <c:pt idx="2">
                  <c:v>ІІ категорія - 9 педагогів</c:v>
                </c:pt>
                <c:pt idx="3">
                  <c:v>Відповідає  тарифному розряду - 1 педагог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0.43000000000000033</c:v>
                </c:pt>
                <c:pt idx="1">
                  <c:v>0.21000000000000016</c:v>
                </c:pt>
                <c:pt idx="2">
                  <c:v>0.33000000000000046</c:v>
                </c:pt>
                <c:pt idx="3">
                  <c:v>3.0000000000000002E-2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482993041567727"/>
          <c:y val="0.21533195089653612"/>
          <c:w val="0.34537218458157848"/>
          <c:h val="0.7522457521757169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4.0737902728601914E-2"/>
          <c:y val="6.2499966691980782E-2"/>
          <c:w val="0.5538311402349877"/>
          <c:h val="0.8377750243148560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FF3399"/>
              </a:solidFill>
            </a:ln>
          </c:spPr>
          <c:dPt>
            <c:idx val="0"/>
            <c:spPr>
              <a:solidFill>
                <a:srgbClr val="00B050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FF3399"/>
                </a:solidFill>
              </a:ln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  <c:txPr>
              <a:bodyPr/>
              <a:lstStyle/>
              <a:p>
                <a:pPr>
                  <a:defRPr sz="4000" b="1"/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>Високий - 9</c:v>
                </c:pt>
                <c:pt idx="1">
                  <c:v>Оптимальний - 5</c:v>
                </c:pt>
                <c:pt idx="2">
                  <c:v>Достатній   - 8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0.41000000000000031</c:v>
                </c:pt>
                <c:pt idx="1">
                  <c:v>0.23</c:v>
                </c:pt>
                <c:pt idx="2">
                  <c:v>0.36000000000000032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5756648781733975"/>
          <c:y val="0.57762904636920542"/>
          <c:w val="0.39671079831835243"/>
          <c:h val="0.42237101234828905"/>
        </c:manualLayout>
      </c:layout>
      <c:txPr>
        <a:bodyPr/>
        <a:lstStyle/>
        <a:p>
          <a:pPr>
            <a:defRPr sz="2800" i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1.png"/><Relationship Id="rId21" Type="http://schemas.openxmlformats.org/officeDocument/2006/relationships/image" Target="../media/image88.png"/><Relationship Id="rId7" Type="http://schemas.openxmlformats.org/officeDocument/2006/relationships/image" Target="../media/image3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78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svg"/><Relationship Id="rId5" Type="http://schemas.openxmlformats.org/officeDocument/2006/relationships/image" Target="../media/image2.png"/><Relationship Id="rId15" Type="http://schemas.openxmlformats.org/officeDocument/2006/relationships/image" Target="../media/image82.png"/><Relationship Id="rId19" Type="http://schemas.openxmlformats.org/officeDocument/2006/relationships/image" Target="../media/image86.png"/><Relationship Id="rId4" Type="http://schemas.openxmlformats.org/officeDocument/2006/relationships/image" Target="../media/image2.svg"/><Relationship Id="rId1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gif"/><Relationship Id="rId3" Type="http://schemas.openxmlformats.org/officeDocument/2006/relationships/image" Target="../media/image2.svg"/><Relationship Id="rId12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3" Type="http://schemas.openxmlformats.org/officeDocument/2006/relationships/image" Target="../media/image2.svg"/><Relationship Id="rId12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png"/><Relationship Id="rId3" Type="http://schemas.openxmlformats.org/officeDocument/2006/relationships/image" Target="../media/image2.svg"/><Relationship Id="rId12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94.png"/><Relationship Id="rId4" Type="http://schemas.openxmlformats.org/officeDocument/2006/relationships/image" Target="../media/image2.png"/><Relationship Id="rId1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jpe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" Type="http://schemas.openxmlformats.org/officeDocument/2006/relationships/image" Target="../media/image2.svg"/><Relationship Id="rId21" Type="http://schemas.openxmlformats.org/officeDocument/2006/relationships/image" Target="../media/image104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2" Type="http://schemas.openxmlformats.org/officeDocument/2006/relationships/image" Target="../media/image1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24" Type="http://schemas.openxmlformats.org/officeDocument/2006/relationships/image" Target="../media/image107.png"/><Relationship Id="rId5" Type="http://schemas.openxmlformats.org/officeDocument/2006/relationships/image" Target="../media/image4.sv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19" Type="http://schemas.openxmlformats.org/officeDocument/2006/relationships/image" Target="../media/image102.png"/><Relationship Id="rId4" Type="http://schemas.openxmlformats.org/officeDocument/2006/relationships/image" Target="../media/image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hyperlink" Target="https://docs.google.com/spreadsheets/d/1y-76KaJGZl8_F72-qOKTlFsYTe8P_G4zuWDtgFC7-Lg/edit" TargetMode="External"/><Relationship Id="rId18" Type="http://schemas.openxmlformats.org/officeDocument/2006/relationships/image" Target="../media/image116.png"/><Relationship Id="rId3" Type="http://schemas.openxmlformats.org/officeDocument/2006/relationships/image" Target="../media/image2.svg"/><Relationship Id="rId12" Type="http://schemas.openxmlformats.org/officeDocument/2006/relationships/image" Target="../media/image111.png"/><Relationship Id="rId17" Type="http://schemas.openxmlformats.org/officeDocument/2006/relationships/image" Target="../media/image115.png"/><Relationship Id="rId2" Type="http://schemas.openxmlformats.org/officeDocument/2006/relationships/image" Target="../media/image1.png"/><Relationship Id="rId16" Type="http://schemas.openxmlformats.org/officeDocument/2006/relationships/image" Target="../media/image114.png"/><Relationship Id="rId20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13.png"/><Relationship Id="rId19" Type="http://schemas.openxmlformats.org/officeDocument/2006/relationships/image" Target="../media/image117.png"/><Relationship Id="rId4" Type="http://schemas.openxmlformats.org/officeDocument/2006/relationships/image" Target="../media/image2.png"/><Relationship Id="rId1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3" Type="http://schemas.openxmlformats.org/officeDocument/2006/relationships/image" Target="../media/image2.svg"/><Relationship Id="rId12" Type="http://schemas.openxmlformats.org/officeDocument/2006/relationships/image" Target="../media/image41.png"/><Relationship Id="rId17" Type="http://schemas.openxmlformats.org/officeDocument/2006/relationships/image" Target="../media/image121.png"/><Relationship Id="rId2" Type="http://schemas.openxmlformats.org/officeDocument/2006/relationships/image" Target="../media/image1.png"/><Relationship Id="rId16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hyperlink" Target="https://www.facebook.com/groups/7282563138538179" TargetMode="External"/><Relationship Id="rId4" Type="http://schemas.openxmlformats.org/officeDocument/2006/relationships/image" Target="../media/image2.png"/><Relationship Id="rId14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2.sv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1.png"/><Relationship Id="rId2" Type="http://schemas.openxmlformats.org/officeDocument/2006/relationships/image" Target="../media/image1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27.png"/><Relationship Id="rId5" Type="http://schemas.openxmlformats.org/officeDocument/2006/relationships/image" Target="../media/image4.svg"/><Relationship Id="rId15" Type="http://schemas.openxmlformats.org/officeDocument/2006/relationships/image" Target="../media/image3.png"/><Relationship Id="rId10" Type="http://schemas.openxmlformats.org/officeDocument/2006/relationships/image" Target="../media/image126.png"/><Relationship Id="rId4" Type="http://schemas.openxmlformats.org/officeDocument/2006/relationships/image" Target="../media/image2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2.sv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35.png"/><Relationship Id="rId4" Type="http://schemas.openxmlformats.org/officeDocument/2006/relationships/image" Target="../media/image2.png"/><Relationship Id="rId14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chart" Target="../charts/chart1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png"/><Relationship Id="rId3" Type="http://schemas.openxmlformats.org/officeDocument/2006/relationships/image" Target="../media/image2.svg"/><Relationship Id="rId12" Type="http://schemas.openxmlformats.org/officeDocument/2006/relationships/image" Target="../media/image1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90.png"/><Relationship Id="rId4" Type="http://schemas.openxmlformats.org/officeDocument/2006/relationships/image" Target="../media/image2.png"/><Relationship Id="rId1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2.sv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.png"/><Relationship Id="rId16" Type="http://schemas.openxmlformats.org/officeDocument/2006/relationships/image" Target="../media/image145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144.png"/><Relationship Id="rId19" Type="http://schemas.openxmlformats.org/officeDocument/2006/relationships/image" Target="../media/image148.png"/><Relationship Id="rId4" Type="http://schemas.openxmlformats.org/officeDocument/2006/relationships/image" Target="../media/image2.png"/><Relationship Id="rId14" Type="http://schemas.openxmlformats.org/officeDocument/2006/relationships/image" Target="../media/image14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.png"/><Relationship Id="rId18" Type="http://schemas.openxmlformats.org/officeDocument/2006/relationships/image" Target="../media/image155.png"/><Relationship Id="rId3" Type="http://schemas.openxmlformats.org/officeDocument/2006/relationships/image" Target="../media/image2.svg"/><Relationship Id="rId12" Type="http://schemas.openxmlformats.org/officeDocument/2006/relationships/image" Target="../media/image150.png"/><Relationship Id="rId17" Type="http://schemas.openxmlformats.org/officeDocument/2006/relationships/image" Target="../media/image154.png"/><Relationship Id="rId2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5" Type="http://schemas.openxmlformats.org/officeDocument/2006/relationships/image" Target="../media/image153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14" Type="http://schemas.openxmlformats.org/officeDocument/2006/relationships/image" Target="../media/image152.jpe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7.png"/><Relationship Id="rId18" Type="http://schemas.openxmlformats.org/officeDocument/2006/relationships/image" Target="../media/image161.png"/><Relationship Id="rId3" Type="http://schemas.openxmlformats.org/officeDocument/2006/relationships/image" Target="../media/image2.svg"/><Relationship Id="rId12" Type="http://schemas.openxmlformats.org/officeDocument/2006/relationships/image" Target="../media/image156.png"/><Relationship Id="rId17" Type="http://schemas.openxmlformats.org/officeDocument/2006/relationships/image" Target="../media/image2.png"/><Relationship Id="rId2" Type="http://schemas.openxmlformats.org/officeDocument/2006/relationships/image" Target="../media/image1.png"/><Relationship Id="rId16" Type="http://schemas.openxmlformats.org/officeDocument/2006/relationships/image" Target="../media/image160.pn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5" Type="http://schemas.openxmlformats.org/officeDocument/2006/relationships/image" Target="../media/image159.png"/><Relationship Id="rId5" Type="http://schemas.openxmlformats.org/officeDocument/2006/relationships/image" Target="../media/image4.svg"/><Relationship Id="rId19" Type="http://schemas.openxmlformats.org/officeDocument/2006/relationships/image" Target="../media/image162.png"/><Relationship Id="rId4" Type="http://schemas.openxmlformats.org/officeDocument/2006/relationships/image" Target="../media/image3.png"/><Relationship Id="rId14" Type="http://schemas.openxmlformats.org/officeDocument/2006/relationships/image" Target="../media/image1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groups/333576346279961/?hoisted_section_header_type=recently_seen&amp;multi_permalinks=435736899397238" TargetMode="External"/><Relationship Id="rId11" Type="http://schemas.openxmlformats.org/officeDocument/2006/relationships/image" Target="../media/image168.png"/><Relationship Id="rId5" Type="http://schemas.openxmlformats.org/officeDocument/2006/relationships/image" Target="../media/image4.svg"/><Relationship Id="rId15" Type="http://schemas.openxmlformats.org/officeDocument/2006/relationships/image" Target="../media/image145.png"/><Relationship Id="rId10" Type="http://schemas.openxmlformats.org/officeDocument/2006/relationships/image" Target="../media/image167.png"/><Relationship Id="rId4" Type="http://schemas.openxmlformats.org/officeDocument/2006/relationships/image" Target="../media/image2.png"/><Relationship Id="rId9" Type="http://schemas.openxmlformats.org/officeDocument/2006/relationships/image" Target="../media/image166.png"/><Relationship Id="rId1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png"/><Relationship Id="rId18" Type="http://schemas.openxmlformats.org/officeDocument/2006/relationships/image" Target="../media/image128.png"/><Relationship Id="rId3" Type="http://schemas.openxmlformats.org/officeDocument/2006/relationships/image" Target="../media/image2.svg"/><Relationship Id="rId21" Type="http://schemas.openxmlformats.org/officeDocument/2006/relationships/image" Target="../media/image2.png"/><Relationship Id="rId12" Type="http://schemas.openxmlformats.org/officeDocument/2006/relationships/image" Target="../media/image170.png"/><Relationship Id="rId17" Type="http://schemas.openxmlformats.org/officeDocument/2006/relationships/image" Target="../media/image174.png"/><Relationship Id="rId2" Type="http://schemas.openxmlformats.org/officeDocument/2006/relationships/image" Target="../media/image1.png"/><Relationship Id="rId16" Type="http://schemas.openxmlformats.org/officeDocument/2006/relationships/image" Target="../media/image173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5" Type="http://schemas.openxmlformats.org/officeDocument/2006/relationships/image" Target="../media/image172.png"/><Relationship Id="rId5" Type="http://schemas.openxmlformats.org/officeDocument/2006/relationships/image" Target="../media/image4.svg"/><Relationship Id="rId23" Type="http://schemas.openxmlformats.org/officeDocument/2006/relationships/image" Target="../media/image178.png"/><Relationship Id="rId19" Type="http://schemas.openxmlformats.org/officeDocument/2006/relationships/image" Target="../media/image175.png"/><Relationship Id="rId4" Type="http://schemas.openxmlformats.org/officeDocument/2006/relationships/image" Target="../media/image3.png"/><Relationship Id="rId14" Type="http://schemas.openxmlformats.org/officeDocument/2006/relationships/image" Target="../media/image131.png"/><Relationship Id="rId22" Type="http://schemas.openxmlformats.org/officeDocument/2006/relationships/image" Target="../media/image17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1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80.png"/><Relationship Id="rId2" Type="http://schemas.openxmlformats.org/officeDocument/2006/relationships/image" Target="../media/image179.png"/><Relationship Id="rId16" Type="http://schemas.openxmlformats.org/officeDocument/2006/relationships/image" Target="../media/image18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svg"/><Relationship Id="rId5" Type="http://schemas.openxmlformats.org/officeDocument/2006/relationships/image" Target="../media/image2.png"/><Relationship Id="rId15" Type="http://schemas.openxmlformats.org/officeDocument/2006/relationships/image" Target="../media/image183.png"/><Relationship Id="rId4" Type="http://schemas.openxmlformats.org/officeDocument/2006/relationships/image" Target="../media/image2.svg"/><Relationship Id="rId14" Type="http://schemas.openxmlformats.org/officeDocument/2006/relationships/image" Target="../media/image1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86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185.png"/><Relationship Id="rId2" Type="http://schemas.openxmlformats.org/officeDocument/2006/relationships/image" Target="../media/image57.png"/><Relationship Id="rId16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2.svg"/><Relationship Id="rId9" Type="http://schemas.openxmlformats.org/officeDocument/2006/relationships/image" Target="../media/image49.png"/><Relationship Id="rId1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png"/><Relationship Id="rId3" Type="http://schemas.openxmlformats.org/officeDocument/2006/relationships/image" Target="../media/image189.png"/><Relationship Id="rId7" Type="http://schemas.openxmlformats.org/officeDocument/2006/relationships/image" Target="../media/image4.svg"/><Relationship Id="rId12" Type="http://schemas.openxmlformats.org/officeDocument/2006/relationships/image" Target="../media/image194.png"/><Relationship Id="rId17" Type="http://schemas.openxmlformats.org/officeDocument/2006/relationships/image" Target="../media/image197.png"/><Relationship Id="rId2" Type="http://schemas.openxmlformats.org/officeDocument/2006/relationships/image" Target="../media/image188.jpeg"/><Relationship Id="rId16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93.jpe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192.png"/><Relationship Id="rId4" Type="http://schemas.openxmlformats.org/officeDocument/2006/relationships/image" Target="../media/image1.png"/><Relationship Id="rId9" Type="http://schemas.openxmlformats.org/officeDocument/2006/relationships/image" Target="../media/image191.png"/><Relationship Id="rId1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9.png"/><Relationship Id="rId3" Type="http://schemas.openxmlformats.org/officeDocument/2006/relationships/image" Target="../media/image2.svg"/><Relationship Id="rId12" Type="http://schemas.openxmlformats.org/officeDocument/2006/relationships/image" Target="../media/image1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201.png"/><Relationship Id="rId4" Type="http://schemas.openxmlformats.org/officeDocument/2006/relationships/image" Target="../media/image2.png"/><Relationship Id="rId14" Type="http://schemas.openxmlformats.org/officeDocument/2006/relationships/image" Target="../media/image2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jpe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2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20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4.png"/><Relationship Id="rId3" Type="http://schemas.openxmlformats.org/officeDocument/2006/relationships/image" Target="../media/image2.sv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21.png"/><Relationship Id="rId4" Type="http://schemas.openxmlformats.org/officeDocument/2006/relationships/image" Target="../media/image2.pn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34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24" Type="http://schemas.openxmlformats.org/officeDocument/2006/relationships/image" Target="../media/image37.png"/><Relationship Id="rId5" Type="http://schemas.openxmlformats.org/officeDocument/2006/relationships/image" Target="../media/image4.sv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5" Type="http://schemas.openxmlformats.org/officeDocument/2006/relationships/image" Target="../media/image43.png"/><Relationship Id="rId4" Type="http://schemas.openxmlformats.org/officeDocument/2006/relationships/image" Target="../media/image2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2.svg"/><Relationship Id="rId21" Type="http://schemas.openxmlformats.org/officeDocument/2006/relationships/image" Target="../media/image56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24" Type="http://schemas.openxmlformats.org/officeDocument/2006/relationships/image" Target="../media/image59.png"/><Relationship Id="rId5" Type="http://schemas.openxmlformats.org/officeDocument/2006/relationships/image" Target="../media/image4.sv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9" Type="http://schemas.openxmlformats.org/officeDocument/2006/relationships/image" Target="../media/image54.png"/><Relationship Id="rId4" Type="http://schemas.openxmlformats.org/officeDocument/2006/relationships/image" Target="../media/image2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70.png"/><Relationship Id="rId26" Type="http://schemas.openxmlformats.org/officeDocument/2006/relationships/image" Target="../media/image77.png"/><Relationship Id="rId3" Type="http://schemas.openxmlformats.org/officeDocument/2006/relationships/image" Target="../media/image2.svg"/><Relationship Id="rId21" Type="http://schemas.openxmlformats.org/officeDocument/2006/relationships/image" Target="../media/image72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image" Target="../media/image76.pn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24" Type="http://schemas.openxmlformats.org/officeDocument/2006/relationships/image" Target="../media/image75.png"/><Relationship Id="rId5" Type="http://schemas.openxmlformats.org/officeDocument/2006/relationships/image" Target="../media/image4.svg"/><Relationship Id="rId15" Type="http://schemas.openxmlformats.org/officeDocument/2006/relationships/image" Target="../media/image67.png"/><Relationship Id="rId23" Type="http://schemas.openxmlformats.org/officeDocument/2006/relationships/image" Target="../media/image74.png"/><Relationship Id="rId19" Type="http://schemas.openxmlformats.org/officeDocument/2006/relationships/image" Target="../media/image71.png"/><Relationship Id="rId4" Type="http://schemas.openxmlformats.org/officeDocument/2006/relationships/image" Target="../media/image2.png"/><Relationship Id="rId14" Type="http://schemas.openxmlformats.org/officeDocument/2006/relationships/image" Target="../media/image66.png"/><Relationship Id="rId22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59771" y="8513373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99026">
            <a:off x="16150869" y="213375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3" y="0"/>
                </a:lnTo>
                <a:lnTo>
                  <a:pt x="1719463" y="2465181"/>
                </a:lnTo>
                <a:lnTo>
                  <a:pt x="0" y="24651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23521" y="791372"/>
            <a:ext cx="12096753" cy="9072565"/>
          </a:xfrm>
          <a:custGeom>
            <a:avLst/>
            <a:gdLst/>
            <a:ahLst/>
            <a:cxnLst/>
            <a:rect l="l" t="t" r="r" b="b"/>
            <a:pathLst>
              <a:path w="12096753" h="9072565">
                <a:moveTo>
                  <a:pt x="0" y="0"/>
                </a:moveTo>
                <a:lnTo>
                  <a:pt x="12096753" y="0"/>
                </a:lnTo>
                <a:lnTo>
                  <a:pt x="12096753" y="9072565"/>
                </a:lnTo>
                <a:lnTo>
                  <a:pt x="0" y="9072565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53800" y="266700"/>
            <a:ext cx="4267200" cy="28956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69005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72200" y="3009900"/>
            <a:ext cx="5486400" cy="396240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3" cstate="print"/>
          <a:srcRect t="3830" r="2296" b="52693"/>
          <a:stretch>
            <a:fillRect/>
          </a:stretch>
        </p:blipFill>
        <p:spPr bwMode="auto">
          <a:xfrm>
            <a:off x="7086600" y="0"/>
            <a:ext cx="3429000" cy="278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438400" y="0"/>
            <a:ext cx="3200400" cy="366395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173200" y="2933700"/>
            <a:ext cx="3810000" cy="38100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3162300"/>
            <a:ext cx="3429000" cy="34290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33600" y="6210300"/>
            <a:ext cx="3552825" cy="362902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58000" y="7200900"/>
            <a:ext cx="4267200" cy="2895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4578" name="Picture 2" descr="C:\Users\Laptop\Desktop\котята-removebg-preview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124200" y="4025900"/>
            <a:ext cx="3276600" cy="2184400"/>
          </a:xfrm>
          <a:prstGeom prst="rect">
            <a:avLst/>
          </a:prstGeom>
          <a:noFill/>
        </p:spPr>
      </p:pic>
      <p:pic>
        <p:nvPicPr>
          <p:cNvPr id="24579" name="Picture 3" descr="C:\Users\Laptop\Desktop\щенок-removebg-preview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1506200" y="3467100"/>
            <a:ext cx="2590800" cy="2590800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2192000" y="6667500"/>
            <a:ext cx="39624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/>
          <p:cNvSpPr/>
          <p:nvPr/>
        </p:nvSpPr>
        <p:spPr>
          <a:xfrm>
            <a:off x="5715000" y="8763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 smtClean="0">
                <a:solidFill>
                  <a:srgbClr val="0000FF"/>
                </a:solidFill>
              </a:rPr>
              <a:t>КІЛЬКІСТЬ ПРАЦІВНИКІВ</a:t>
            </a:r>
            <a:endParaRPr lang="ru-RU" sz="48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4276451972"/>
              </p:ext>
            </p:extLst>
          </p:nvPr>
        </p:nvGraphicFramePr>
        <p:xfrm>
          <a:off x="2209800" y="1714500"/>
          <a:ext cx="11353800" cy="750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11" name="Рисунок 4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954000" y="5600700"/>
            <a:ext cx="5076063" cy="335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083404" y="243849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/>
          <p:cNvSpPr/>
          <p:nvPr/>
        </p:nvSpPr>
        <p:spPr>
          <a:xfrm>
            <a:off x="5867400" y="10287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19600" y="495300"/>
            <a:ext cx="85918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i="1" dirty="0" smtClean="0">
                <a:solidFill>
                  <a:srgbClr val="0000FF"/>
                </a:solidFill>
              </a:rPr>
              <a:t>Кваліфікаційні категорії</a:t>
            </a:r>
            <a:endParaRPr lang="ru-RU" sz="6000" dirty="0"/>
          </a:p>
        </p:txBody>
      </p:sp>
      <p:graphicFrame>
        <p:nvGraphicFramePr>
          <p:cNvPr id="10" name="Объект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004416708"/>
              </p:ext>
            </p:extLst>
          </p:nvPr>
        </p:nvGraphicFramePr>
        <p:xfrm>
          <a:off x="3505200" y="1866900"/>
          <a:ext cx="13792200" cy="723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pic>
        <p:nvPicPr>
          <p:cNvPr id="25603" name="Picture 3" descr="C:\Users\Laptop\Desktop\училка-removebg-preview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228600" y="5753100"/>
            <a:ext cx="560745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69004" y="76962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 descr="C:\Users\Laptop\Desktop\Снимок экрана 2024-06-01 133516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3000" y="1485900"/>
            <a:ext cx="7478341" cy="3175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620000" y="571500"/>
            <a:ext cx="783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i="1" dirty="0" err="1" smtClean="0">
                <a:solidFill>
                  <a:srgbClr val="0000FF"/>
                </a:solidFill>
              </a:rPr>
              <a:t>Планформа</a:t>
            </a:r>
            <a:r>
              <a:rPr lang="uk-UA" sz="5400" b="1" i="1" dirty="0" smtClean="0">
                <a:solidFill>
                  <a:srgbClr val="0000FF"/>
                </a:solidFill>
              </a:rPr>
              <a:t> реєстрації КНВЗ “ХАНО” </a:t>
            </a:r>
            <a:endParaRPr lang="ru-RU" sz="5400" dirty="0"/>
          </a:p>
        </p:txBody>
      </p:sp>
      <p:pic>
        <p:nvPicPr>
          <p:cNvPr id="26626" name="Picture 2" descr="C:\Users\Laptop\Desktop\сертиф 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00355" y="5295900"/>
            <a:ext cx="6643227" cy="4572000"/>
          </a:xfrm>
          <a:prstGeom prst="rect">
            <a:avLst/>
          </a:prstGeom>
          <a:noFill/>
        </p:spPr>
      </p:pic>
      <p:pic>
        <p:nvPicPr>
          <p:cNvPr id="26627" name="Picture 3" descr="C:\Users\Laptop\Desktop\иних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4000" y="3009900"/>
            <a:ext cx="4499760" cy="6324600"/>
          </a:xfrm>
          <a:prstGeom prst="rect">
            <a:avLst/>
          </a:prstGeom>
          <a:noFill/>
        </p:spPr>
      </p:pic>
      <p:pic>
        <p:nvPicPr>
          <p:cNvPr id="26628" name="Picture 4" descr="C:\Users\Laptop\Desktop\гатіл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944600" y="3771900"/>
            <a:ext cx="3930514" cy="552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057400" y="571502"/>
          <a:ext cx="6814994" cy="8846818"/>
        </p:xfrm>
        <a:graphic>
          <a:graphicData uri="http://schemas.openxmlformats.org/drawingml/2006/table">
            <a:tbl>
              <a:tblPr/>
              <a:tblGrid>
                <a:gridCol w="480632"/>
                <a:gridCol w="1817142"/>
                <a:gridCol w="2119761"/>
                <a:gridCol w="2397459"/>
              </a:tblGrid>
              <a:tr h="797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ПІБ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Висновки попередньої атестації, рік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Результат атестації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</a:tr>
              <a:tr h="991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Бахрова Олена Миколаївна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Відповідає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10 тарифному розряду, 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ІІ категорії»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Корсакова Валентина Сергіївна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Відповідає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10 тарифному розряду, 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ІІ категорії»</a:t>
                      </a:r>
                      <a:endParaRPr lang="ru-RU" sz="1200" dirty="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Діденко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Ірина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Юріївна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Відповідає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10 тарифному розряду, 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ІІ категорії»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Коваленко Світлана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Миколаївна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Відповідає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10 тарифному розряду, 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2002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ІІ категорії»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Іванова Катерина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ячеславівна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Присвоєно кваліфікаційну категорію «спеціаліст ІІ категорії», 2018 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Присвоєно кваліфікаційну категорію «спеціаліст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І категорії»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Джусан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Олена Анатоліївна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Відповідає раніше присвоєній кваліфікаційній категорії «спеціаліст»,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та присвоєно педагогічне звання «вихователь- методист»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100">
                          <a:latin typeface="Times New Roman"/>
                          <a:cs typeface="Times New Roman"/>
                        </a:rPr>
                        <a:t>Присвоєно </a:t>
                      </a: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кваліфікаційну категорію «спеціаліст  І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категорії» і підтверджено раніше присвоєне педагогічне звання «Вихователь-методист»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94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Тарновська Наталія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Дмитрівна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І категорії», 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2019 р.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вищої категорії»</a:t>
                      </a:r>
                      <a:endParaRPr lang="ru-RU" sz="1200" dirty="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303" marR="683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9601199" y="2019301"/>
          <a:ext cx="7162801" cy="7696199"/>
        </p:xfrm>
        <a:graphic>
          <a:graphicData uri="http://schemas.openxmlformats.org/drawingml/2006/table">
            <a:tbl>
              <a:tblPr/>
              <a:tblGrid>
                <a:gridCol w="505160"/>
                <a:gridCol w="1909881"/>
                <a:gridCol w="2227945"/>
                <a:gridCol w="2519815"/>
              </a:tblGrid>
              <a:tr h="791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ПІБ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Висновки попередньої атестації, рік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Calibri"/>
                          <a:cs typeface="Times New Roman"/>
                        </a:rPr>
                        <a:t>Результат атестації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</a:tr>
              <a:tr h="983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Чорна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Світлана Валеріївна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Відповідає раніше присвоєній кваліфікаційній категорії «спеціаліст І категорії»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2019 р.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вищої категорії»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Смольянова Олена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Миколаївна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l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Відповідає раніше </a:t>
                      </a:r>
                      <a:r>
                        <a:rPr lang="uk-UA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присвоєні</a:t>
                      </a:r>
                      <a:r>
                        <a:rPr lang="uk-UA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кваліфікаційній </a:t>
                      </a: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категорії «спеціаліст вищої категорії» та присвоєно педагогічне звання «старший учитель»</a:t>
                      </a:r>
                      <a:endParaRPr lang="ru-RU" sz="1200" dirty="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100">
                          <a:latin typeface="Times New Roman"/>
                          <a:cs typeface="Times New Roman"/>
                        </a:rPr>
                        <a:t>Підтверджено раніше присвоєну</a:t>
                      </a: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 кваліфікаційну категорію «спеціаліст  вищої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категорії» та присвоєно педагогічне звання «Вчитель-методист»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Ільяна</a:t>
                      </a: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100" dirty="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 dirty="0">
                          <a:latin typeface="Times New Roman"/>
                          <a:ea typeface="Times New Roman"/>
                          <a:cs typeface="Times New Roman"/>
                        </a:rPr>
                        <a:t>Марина Валентинівна</a:t>
                      </a:r>
                      <a:endParaRPr lang="ru-RU" sz="1100" dirty="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«спеціаліст  вищої категорії»,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2019 р.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100">
                          <a:latin typeface="Times New Roman"/>
                          <a:cs typeface="Times New Roman"/>
                        </a:rPr>
                        <a:t>Підтверджено раніше присвоєну</a:t>
                      </a: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 кваліфікаційну категорію «спеціаліст  вищої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категорії» та присвоєно педагогічне звання «Вихователь-методист»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6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Кисельова Марина Василівна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 вищої категорії»,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2019 р.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100">
                          <a:latin typeface="Times New Roman"/>
                          <a:cs typeface="Times New Roman"/>
                        </a:rPr>
                        <a:t>Підтверджено раніше присвоєну</a:t>
                      </a: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 кваліфікаційну категорію «спеціаліст  вищої 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категорії» та присвоєно педагогічне звання «Вихователь-методист»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Тюф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/>
                          <a:ea typeface="Calibri"/>
                          <a:cs typeface="Times New Roman"/>
                        </a:rPr>
                        <a:t>Олена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cs typeface="Times New Roman"/>
                        </a:rPr>
                        <a:t>Олександрівна</a:t>
                      </a:r>
                      <a:endParaRPr lang="ru-RU" sz="11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8010" indent="-228600" algn="just">
                        <a:spcAft>
                          <a:spcPts val="0"/>
                        </a:spcAft>
                        <a:tabLst>
                          <a:tab pos="588010" algn="l"/>
                          <a:tab pos="449580" algn="l"/>
                        </a:tabLst>
                      </a:pPr>
                      <a:r>
                        <a:rPr lang="uk-UA" sz="1200">
                          <a:latin typeface="Times New Roman"/>
                          <a:ea typeface="Times New Roman"/>
                          <a:cs typeface="Times New Roman"/>
                        </a:rPr>
                        <a:t>Присвоєно кваліфікаційну категорію «спеціаліст І категорії», </a:t>
                      </a:r>
                      <a:endParaRPr lang="ru-RU" sz="1200">
                        <a:latin typeface="Edwardian Script ITC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latin typeface="Times New Roman"/>
                          <a:ea typeface="Calibri"/>
                          <a:cs typeface="Times New Roman"/>
                        </a:rPr>
                        <a:t>2018 р.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/>
                          <a:ea typeface="Calibri"/>
                          <a:cs typeface="Times New Roman"/>
                        </a:rPr>
                        <a:t>Не атестована – </a:t>
                      </a:r>
                      <a:r>
                        <a:rPr lang="uk-UA" sz="1200" dirty="0" err="1">
                          <a:latin typeface="Times New Roman"/>
                          <a:ea typeface="Calibri"/>
                          <a:cs typeface="Times New Roman"/>
                        </a:rPr>
                        <a:t>призупиння</a:t>
                      </a:r>
                      <a:r>
                        <a:rPr lang="uk-UA" sz="1200" dirty="0">
                          <a:latin typeface="Times New Roman"/>
                          <a:ea typeface="Calibri"/>
                          <a:cs typeface="Times New Roman"/>
                        </a:rPr>
                        <a:t> трудового договору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134600" y="647700"/>
            <a:ext cx="6019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600" b="1" i="1" dirty="0" smtClean="0">
                <a:solidFill>
                  <a:srgbClr val="0000FF"/>
                </a:solidFill>
              </a:rPr>
              <a:t>Атестація</a:t>
            </a:r>
            <a:endParaRPr lang="ru-RU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08747" y="8065204"/>
            <a:ext cx="951427" cy="997613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289330" y="159104"/>
            <a:ext cx="1635137" cy="2174238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12" cstate="print"/>
          <a:srcRect t="36178" r="3586" b="34485"/>
          <a:stretch>
            <a:fillRect/>
          </a:stretch>
        </p:blipFill>
        <p:spPr bwMode="auto">
          <a:xfrm>
            <a:off x="152400" y="342900"/>
            <a:ext cx="396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2" cstate="print"/>
          <a:srcRect l="65601" t="18576" r="4165" b="73176"/>
          <a:stretch>
            <a:fillRect/>
          </a:stretch>
        </p:blipFill>
        <p:spPr bwMode="auto">
          <a:xfrm>
            <a:off x="3429000" y="800100"/>
            <a:ext cx="635000" cy="37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Laptop\Desktop\робочий стол\фото зума\изображение_viber_2023-09-13_09-57-15-991.jpg"/>
          <p:cNvPicPr/>
          <p:nvPr/>
        </p:nvPicPr>
        <p:blipFill>
          <a:blip r:embed="rId13" cstate="print"/>
          <a:srcRect t="4036" r="-97" b="16368"/>
          <a:stretch>
            <a:fillRect/>
          </a:stretch>
        </p:blipFill>
        <p:spPr bwMode="auto">
          <a:xfrm>
            <a:off x="3505200" y="1409700"/>
            <a:ext cx="45720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 l="8001" b="952"/>
          <a:stretch>
            <a:fillRect/>
          </a:stretch>
        </p:blipFill>
        <p:spPr bwMode="auto">
          <a:xfrm>
            <a:off x="381000" y="2781300"/>
            <a:ext cx="504770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5" cstate="print"/>
          <a:srcRect l="21002" b="3181"/>
          <a:stretch>
            <a:fillRect/>
          </a:stretch>
        </p:blipFill>
        <p:spPr bwMode="auto">
          <a:xfrm>
            <a:off x="228600" y="4914900"/>
            <a:ext cx="512698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 cstate="print"/>
          <a:srcRect l="22502" r="2990" b="6524"/>
          <a:stretch>
            <a:fillRect/>
          </a:stretch>
        </p:blipFill>
        <p:spPr bwMode="auto">
          <a:xfrm>
            <a:off x="1066800" y="7627543"/>
            <a:ext cx="4724400" cy="265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 cstate="print"/>
          <a:srcRect l="22502" t="975" r="3490" b="952"/>
          <a:stretch>
            <a:fillRect/>
          </a:stretch>
        </p:blipFill>
        <p:spPr bwMode="auto">
          <a:xfrm>
            <a:off x="4953000" y="419100"/>
            <a:ext cx="435725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8" cstate="print"/>
          <a:srcRect l="20502" t="975" r="3990" b="4295"/>
          <a:stretch>
            <a:fillRect/>
          </a:stretch>
        </p:blipFill>
        <p:spPr bwMode="auto">
          <a:xfrm>
            <a:off x="5715000" y="5067300"/>
            <a:ext cx="44671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9" cstate="print"/>
          <a:srcRect l="21605" r="3086" b="1175"/>
          <a:stretch>
            <a:fillRect/>
          </a:stretch>
        </p:blipFill>
        <p:spPr bwMode="auto">
          <a:xfrm>
            <a:off x="6477000" y="7353300"/>
            <a:ext cx="4572000" cy="269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0" cstate="print"/>
          <a:srcRect l="38004" r="3990" b="15440"/>
          <a:stretch>
            <a:fillRect/>
          </a:stretch>
        </p:blipFill>
        <p:spPr bwMode="auto">
          <a:xfrm>
            <a:off x="6096000" y="2552700"/>
            <a:ext cx="3962400" cy="259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21" cstate="print"/>
          <a:srcRect l="22769" t="1190" r="3688"/>
          <a:stretch>
            <a:fillRect/>
          </a:stretch>
        </p:blipFill>
        <p:spPr bwMode="auto">
          <a:xfrm>
            <a:off x="10287000" y="190500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22" cstate="print"/>
          <a:srcRect l="23789" r="5584"/>
          <a:stretch>
            <a:fillRect/>
          </a:stretch>
        </p:blipFill>
        <p:spPr bwMode="auto">
          <a:xfrm>
            <a:off x="12496800" y="11811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23" cstate="print"/>
          <a:srcRect l="23196" t="2857" r="4222" b="-1429"/>
          <a:stretch>
            <a:fillRect/>
          </a:stretch>
        </p:blipFill>
        <p:spPr bwMode="auto">
          <a:xfrm>
            <a:off x="10668000" y="32385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24" cstate="print"/>
          <a:srcRect l="23731" r="4864" b="13287"/>
          <a:stretch>
            <a:fillRect/>
          </a:stretch>
        </p:blipFill>
        <p:spPr bwMode="auto">
          <a:xfrm>
            <a:off x="12801600" y="4914900"/>
            <a:ext cx="35052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25" cstate="print"/>
          <a:srcRect l="23551" r="4891" b="11183"/>
          <a:stretch>
            <a:fillRect/>
          </a:stretch>
        </p:blipFill>
        <p:spPr bwMode="auto">
          <a:xfrm>
            <a:off x="14325600" y="24003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26" cstate="print"/>
          <a:srcRect l="22448" t="2143" r="4436" b="2143"/>
          <a:stretch>
            <a:fillRect/>
          </a:stretch>
        </p:blipFill>
        <p:spPr bwMode="auto">
          <a:xfrm>
            <a:off x="14478000" y="6591300"/>
            <a:ext cx="3581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27" cstate="print"/>
          <a:srcRect l="24051" t="1429" r="3902" b="1190"/>
          <a:stretch>
            <a:fillRect/>
          </a:stretch>
        </p:blipFill>
        <p:spPr bwMode="auto">
          <a:xfrm>
            <a:off x="11506200" y="7353300"/>
            <a:ext cx="3429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4"/>
          <p:cNvSpPr/>
          <p:nvPr/>
        </p:nvSpPr>
        <p:spPr>
          <a:xfrm rot="20739359">
            <a:off x="10776747" y="5931605"/>
            <a:ext cx="951427" cy="997613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9041356" y="8633036"/>
            <a:ext cx="1251631" cy="1174326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050528" y="328987"/>
            <a:ext cx="1386746" cy="1889524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C:\Users\Laptop\Desktop\Снимок экрана 2024-06-09 09452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952500"/>
            <a:ext cx="10906864" cy="5029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439400" y="0"/>
            <a:ext cx="6781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u="sng" dirty="0" smtClean="0">
                <a:hlinkClick r:id="rId13"/>
              </a:rPr>
              <a:t>https://docs.google.com/spreadsheets/d/1y-76KaJGZl8_F72-qOKTlFsYTe8P_G4zuWDtgFC7-Lg/edit#gid=1302379653</a:t>
            </a:r>
            <a:endParaRPr lang="ru-RU" sz="2800" dirty="0"/>
          </a:p>
        </p:txBody>
      </p:sp>
      <p:pic>
        <p:nvPicPr>
          <p:cNvPr id="8" name="Рисунок 7" descr="C:\Users\Laptop\Desktop\Снимок экрана 2024-06-01 150411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896600" y="17907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Laptop\Desktop\Снимок экрана 2024-06-01 150148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" y="6362700"/>
            <a:ext cx="4343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Laptop\Desktop\Снимок экрана 2024-06-01 150245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782800" y="2324100"/>
            <a:ext cx="3200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aptop\Desktop\Снимок экрана 2024-06-01 150517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34000" y="6515100"/>
            <a:ext cx="37338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Laptop\Desktop\Снимок экрана 2024-06-01 150109.pn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515600" y="4762500"/>
            <a:ext cx="342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Laptop\Desktop\Снимок экрана 2024-06-01 150622.pn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249400" y="6286500"/>
            <a:ext cx="3657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9"/>
          <p:cNvSpPr/>
          <p:nvPr/>
        </p:nvSpPr>
        <p:spPr>
          <a:xfrm rot="20200974">
            <a:off x="313890" y="-644959"/>
            <a:ext cx="1124819" cy="1818117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133600" y="-419100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3" descr="C:\Users\Laptop\Desktop\фейс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399" y="1028700"/>
            <a:ext cx="5061663" cy="3048000"/>
          </a:xfrm>
          <a:prstGeom prst="rect">
            <a:avLst/>
          </a:prstGeom>
          <a:noFill/>
        </p:spPr>
      </p:pic>
      <p:pic>
        <p:nvPicPr>
          <p:cNvPr id="3074" name="Picture 2" descr="C:\Users\Laptop\Desktop\12401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268200" y="4000500"/>
            <a:ext cx="2162175" cy="2162175"/>
          </a:xfrm>
          <a:prstGeom prst="rect">
            <a:avLst/>
          </a:prstGeom>
          <a:noFill/>
        </p:spPr>
      </p:pic>
      <p:pic>
        <p:nvPicPr>
          <p:cNvPr id="3075" name="Picture 3" descr="C:\Users\Laptop\Desktop\2111646-removebg-preview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53000" y="7581900"/>
            <a:ext cx="2457450" cy="2457450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1192731"/>
            <a:ext cx="1021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81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https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://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www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facebook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.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com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groups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15"/>
              </a:rPr>
              <a:t>/7282563138538179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Laptop\Desktop\радлет.pn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982200" y="190500"/>
            <a:ext cx="7086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Laptop\Desktop\Снимок экрана 2024-06-01 132425.png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43000" y="3390900"/>
            <a:ext cx="739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aptop\Desktop\Снимок экрана 2024-06-01 132741.png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982200" y="6362700"/>
            <a:ext cx="762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895600" y="-190500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40886" y="7812642"/>
            <a:ext cx="1413095" cy="1315164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2" descr="C:\Users\Laptop\Desktop\01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2800" y="4229100"/>
            <a:ext cx="2209800" cy="2209800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7" cstate="print"/>
          <a:srcRect t="39642" r="-21" b="34840"/>
          <a:stretch>
            <a:fillRect/>
          </a:stretch>
        </p:blipFill>
        <p:spPr bwMode="auto">
          <a:xfrm>
            <a:off x="228600" y="0"/>
            <a:ext cx="5181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8" cstate="print"/>
          <a:srcRect t="39675" r="-213" b="34895"/>
          <a:stretch>
            <a:fillRect/>
          </a:stretch>
        </p:blipFill>
        <p:spPr bwMode="auto">
          <a:xfrm>
            <a:off x="13182600" y="190500"/>
            <a:ext cx="48895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9" cstate="print"/>
          <a:srcRect t="39757" r="-42" b="34986"/>
          <a:stretch>
            <a:fillRect/>
          </a:stretch>
        </p:blipFill>
        <p:spPr bwMode="auto">
          <a:xfrm>
            <a:off x="914400" y="3467100"/>
            <a:ext cx="4648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 t="39617" r="918" b="35097"/>
          <a:stretch>
            <a:fillRect/>
          </a:stretch>
        </p:blipFill>
        <p:spPr bwMode="auto">
          <a:xfrm>
            <a:off x="13411200" y="3924300"/>
            <a:ext cx="4267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1" cstate="print"/>
          <a:srcRect t="39744" b="34957"/>
          <a:stretch>
            <a:fillRect/>
          </a:stretch>
        </p:blipFill>
        <p:spPr bwMode="auto">
          <a:xfrm>
            <a:off x="1752600" y="6438900"/>
            <a:ext cx="472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2" cstate="print"/>
          <a:srcRect t="40131" r="1622" b="34999"/>
          <a:stretch>
            <a:fillRect/>
          </a:stretch>
        </p:blipFill>
        <p:spPr bwMode="auto">
          <a:xfrm>
            <a:off x="12115800" y="71247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3" cstate="print"/>
          <a:srcRect t="39420" r="-54" b="35121"/>
          <a:stretch>
            <a:fillRect/>
          </a:stretch>
        </p:blipFill>
        <p:spPr bwMode="auto">
          <a:xfrm>
            <a:off x="6934200" y="876300"/>
            <a:ext cx="441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4" cstate="print"/>
          <a:srcRect t="39851" b="35009"/>
          <a:stretch>
            <a:fillRect/>
          </a:stretch>
        </p:blipFill>
        <p:spPr bwMode="auto">
          <a:xfrm>
            <a:off x="5791200" y="4076700"/>
            <a:ext cx="4419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9"/>
          <p:cNvSpPr txBox="1"/>
          <p:nvPr/>
        </p:nvSpPr>
        <p:spPr>
          <a:xfrm>
            <a:off x="4114800" y="-266700"/>
            <a:ext cx="9906000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54"/>
              </a:lnSpc>
              <a:spcBef>
                <a:spcPct val="0"/>
              </a:spcBef>
            </a:pPr>
            <a:r>
              <a:rPr lang="en-US" sz="7753" spc="170" dirty="0" err="1">
                <a:solidFill>
                  <a:srgbClr val="6429E2"/>
                </a:solidFill>
                <a:latin typeface="Caveat Bold"/>
              </a:rPr>
              <a:t>Дистанційна</a:t>
            </a:r>
            <a:r>
              <a:rPr lang="en-US" sz="7753" spc="170" dirty="0">
                <a:solidFill>
                  <a:srgbClr val="6429E2"/>
                </a:solidFill>
                <a:latin typeface="Caveat Bold"/>
              </a:rPr>
              <a:t> </a:t>
            </a:r>
            <a:r>
              <a:rPr lang="en-US" sz="7753" spc="170" dirty="0" err="1">
                <a:solidFill>
                  <a:srgbClr val="6429E2"/>
                </a:solidFill>
                <a:latin typeface="Caveat Bold"/>
              </a:rPr>
              <a:t>робота</a:t>
            </a:r>
            <a:endParaRPr lang="en-US" sz="7753" spc="170" dirty="0">
              <a:solidFill>
                <a:srgbClr val="6429E2"/>
              </a:solidFill>
              <a:latin typeface="Caveat Bold"/>
            </a:endParaRPr>
          </a:p>
        </p:txBody>
      </p:sp>
      <p:sp>
        <p:nvSpPr>
          <p:cNvPr id="9" name="Freeform 9"/>
          <p:cNvSpPr/>
          <p:nvPr/>
        </p:nvSpPr>
        <p:spPr>
          <a:xfrm rot="-1399026">
            <a:off x="11238067" y="11921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7" name="Рисунок 16"/>
          <p:cNvPicPr/>
          <p:nvPr/>
        </p:nvPicPr>
        <p:blipFill>
          <a:blip r:embed="rId17" cstate="print"/>
          <a:srcRect t="57715" b="16137"/>
          <a:stretch>
            <a:fillRect/>
          </a:stretch>
        </p:blipFill>
        <p:spPr bwMode="auto">
          <a:xfrm>
            <a:off x="7162800" y="7124700"/>
            <a:ext cx="4572000" cy="298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217" name="Picture 1" descr="C:\Users\Laptop\Desktop\батьки'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599" y="571500"/>
            <a:ext cx="3109261" cy="4876800"/>
          </a:xfrm>
          <a:prstGeom prst="rect">
            <a:avLst/>
          </a:prstGeom>
          <a:noFill/>
        </p:spPr>
      </p:pic>
      <p:pic>
        <p:nvPicPr>
          <p:cNvPr id="9218" name="Picture 2" descr="C:\Users\Laptop\Desktop\батьки 2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571500"/>
            <a:ext cx="3035300" cy="4799270"/>
          </a:xfrm>
          <a:prstGeom prst="rect">
            <a:avLst/>
          </a:prstGeom>
          <a:noFill/>
        </p:spPr>
      </p:pic>
      <p:pic>
        <p:nvPicPr>
          <p:cNvPr id="9219" name="Picture 3" descr="C:\Users\Laptop\Desktop\батьки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90800" y="4991101"/>
            <a:ext cx="3276600" cy="5155070"/>
          </a:xfrm>
          <a:prstGeom prst="rect">
            <a:avLst/>
          </a:prstGeom>
          <a:noFill/>
        </p:spPr>
      </p:pic>
      <p:pic>
        <p:nvPicPr>
          <p:cNvPr id="9220" name="Picture 4" descr="C:\Users\Laptop\Desktop\медик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591800" y="2400300"/>
            <a:ext cx="2796832" cy="4343400"/>
          </a:xfrm>
          <a:prstGeom prst="rect">
            <a:avLst/>
          </a:prstGeom>
          <a:noFill/>
        </p:spPr>
      </p:pic>
      <p:pic>
        <p:nvPicPr>
          <p:cNvPr id="9221" name="Picture 5" descr="C:\Users\Laptop\Desktop\батьки .png"/>
          <p:cNvPicPr>
            <a:picLocks noChangeAspect="1" noChangeArrowheads="1"/>
          </p:cNvPicPr>
          <p:nvPr/>
        </p:nvPicPr>
        <p:blipFill>
          <a:blip r:embed="rId16" cstate="print"/>
          <a:srcRect b="16941"/>
          <a:stretch>
            <a:fillRect/>
          </a:stretch>
        </p:blipFill>
        <p:spPr bwMode="auto">
          <a:xfrm>
            <a:off x="14052666" y="4076701"/>
            <a:ext cx="3607722" cy="4724400"/>
          </a:xfrm>
          <a:prstGeom prst="rect">
            <a:avLst/>
          </a:prstGeom>
          <a:noFill/>
        </p:spPr>
      </p:pic>
      <p:pic>
        <p:nvPicPr>
          <p:cNvPr id="9222" name="Picture 6" descr="C:\Users\Laptop\Desktop\батьки 4.png"/>
          <p:cNvPicPr>
            <a:picLocks noChangeAspect="1" noChangeArrowheads="1"/>
          </p:cNvPicPr>
          <p:nvPr/>
        </p:nvPicPr>
        <p:blipFill>
          <a:blip r:embed="rId17" cstate="print"/>
          <a:srcRect r="5013" b="16972"/>
          <a:stretch>
            <a:fillRect/>
          </a:stretch>
        </p:blipFill>
        <p:spPr bwMode="auto">
          <a:xfrm>
            <a:off x="10820400" y="6438900"/>
            <a:ext cx="2514600" cy="3485515"/>
          </a:xfrm>
          <a:prstGeom prst="rect">
            <a:avLst/>
          </a:prstGeom>
          <a:noFill/>
        </p:spPr>
      </p:pic>
      <p:pic>
        <p:nvPicPr>
          <p:cNvPr id="9224" name="Picture 8" descr="C:\Users\Laptop\Desktop\Снимок экрана 2024-06-09 102720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9726" y="4000500"/>
            <a:ext cx="3009324" cy="47244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9144000" y="342900"/>
            <a:ext cx="662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</a:rPr>
              <a:t>Взаємодія з батьками</a:t>
            </a:r>
            <a:endParaRPr lang="ru-RU" sz="4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96200" y="1333500"/>
            <a:ext cx="39624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3399"/>
                </a:solidFill>
              </a:rPr>
              <a:t>Синхронно</a:t>
            </a:r>
            <a:endParaRPr lang="ru-RU" sz="3200" b="1" dirty="0">
              <a:solidFill>
                <a:srgbClr val="FF3399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2192000" y="1333500"/>
            <a:ext cx="39624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3399"/>
                </a:solidFill>
              </a:rPr>
              <a:t>Асинхронно</a:t>
            </a:r>
            <a:endParaRPr lang="ru-RU" sz="3200" b="1" dirty="0">
              <a:solidFill>
                <a:srgbClr val="FF3399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2299908">
            <a:off x="9448800" y="20955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8696521">
            <a:off x="13792200" y="20955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амять с посл. доступом 18"/>
          <p:cNvSpPr/>
          <p:nvPr/>
        </p:nvSpPr>
        <p:spPr>
          <a:xfrm>
            <a:off x="7848600" y="2400300"/>
            <a:ext cx="1295400" cy="1143000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40%</a:t>
            </a:r>
            <a:endParaRPr lang="ru-RU" sz="3200" b="1" dirty="0"/>
          </a:p>
        </p:txBody>
      </p:sp>
      <p:sp>
        <p:nvSpPr>
          <p:cNvPr id="20" name="Блок-схема: память с посл. доступом 19"/>
          <p:cNvSpPr/>
          <p:nvPr/>
        </p:nvSpPr>
        <p:spPr>
          <a:xfrm>
            <a:off x="14630400" y="2400300"/>
            <a:ext cx="1295400" cy="1143000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60%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69004" y="396249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99026">
            <a:off x="15124268" y="57641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8686800" y="342900"/>
            <a:ext cx="838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solidFill>
                  <a:srgbClr val="0000FF"/>
                </a:solidFill>
                <a:latin typeface="Bookman Old Style" pitchFamily="18" charset="0"/>
              </a:rPr>
              <a:t>Всього груп – 11 </a:t>
            </a:r>
            <a:br>
              <a:rPr lang="uk-UA" sz="3600" b="1" i="1" dirty="0" smtClean="0">
                <a:solidFill>
                  <a:srgbClr val="0000FF"/>
                </a:solidFill>
                <a:latin typeface="Bookman Old Style" pitchFamily="18" charset="0"/>
              </a:rPr>
            </a:br>
            <a:r>
              <a:rPr lang="uk-UA" sz="3600" b="1" i="1" dirty="0" smtClean="0">
                <a:solidFill>
                  <a:srgbClr val="0000FF"/>
                </a:solidFill>
                <a:latin typeface="Bookman Old Style" pitchFamily="18" charset="0"/>
              </a:rPr>
              <a:t>середня кількість дітей – 143 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6146" name="Picture 2" descr="C:\Users\Laptop\Desktop\діти_1-removebg-preview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77800" y="2324100"/>
            <a:ext cx="4298775" cy="2293937"/>
          </a:xfrm>
          <a:prstGeom prst="rect">
            <a:avLst/>
          </a:prstGeom>
          <a:noFill/>
        </p:spPr>
      </p:pic>
      <p:pic>
        <p:nvPicPr>
          <p:cNvPr id="6149" name="Picture 5" descr="C:\Users\Laptop\Desktop\діти-removebg-previe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950" y="4740275"/>
            <a:ext cx="5505450" cy="4114800"/>
          </a:xfrm>
          <a:prstGeom prst="rect">
            <a:avLst/>
          </a:prstGeom>
          <a:noFill/>
        </p:spPr>
      </p:pic>
      <p:graphicFrame>
        <p:nvGraphicFramePr>
          <p:cNvPr id="7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48552345"/>
              </p:ext>
            </p:extLst>
          </p:nvPr>
        </p:nvGraphicFramePr>
        <p:xfrm>
          <a:off x="2438400" y="1714500"/>
          <a:ext cx="137160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67000" y="0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193" name="Picture 1" descr="C:\Users\Laptop\Desktop\ноут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1104900"/>
            <a:ext cx="5010150" cy="3476625"/>
          </a:xfrm>
          <a:prstGeom prst="rect">
            <a:avLst/>
          </a:prstGeom>
          <a:noFill/>
        </p:spPr>
      </p:pic>
      <p:pic>
        <p:nvPicPr>
          <p:cNvPr id="8194" name="Picture 2" descr="C:\Users\Laptop\Desktop\телеф-removebg-preview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496800" y="1485900"/>
            <a:ext cx="3429000" cy="3429000"/>
          </a:xfrm>
          <a:prstGeom prst="rect">
            <a:avLst/>
          </a:prstGeom>
          <a:noFill/>
        </p:spPr>
      </p:pic>
      <p:sp>
        <p:nvSpPr>
          <p:cNvPr id="8" name="Стрелка вниз 7"/>
          <p:cNvSpPr/>
          <p:nvPr/>
        </p:nvSpPr>
        <p:spPr>
          <a:xfrm>
            <a:off x="2819400" y="476250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4173200" y="461010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010400" y="876300"/>
            <a:ext cx="982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</a:rPr>
              <a:t>Професійна майстерність педагогів</a:t>
            </a:r>
            <a:endParaRPr lang="ru-RU" sz="4400" dirty="0"/>
          </a:p>
        </p:txBody>
      </p:sp>
      <p:sp>
        <p:nvSpPr>
          <p:cNvPr id="12" name="Freeform 9"/>
          <p:cNvSpPr/>
          <p:nvPr/>
        </p:nvSpPr>
        <p:spPr>
          <a:xfrm rot="930651">
            <a:off x="350512" y="-75383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Прямоугольник 12"/>
          <p:cNvSpPr/>
          <p:nvPr/>
        </p:nvSpPr>
        <p:spPr>
          <a:xfrm>
            <a:off x="13563600" y="5981700"/>
            <a:ext cx="205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</a:rPr>
              <a:t>   64 %</a:t>
            </a:r>
            <a:endParaRPr lang="ru-RU" sz="4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905000" y="5981700"/>
            <a:ext cx="205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smtClean="0">
                <a:solidFill>
                  <a:srgbClr val="0000FF"/>
                </a:solidFill>
              </a:rPr>
              <a:t>    36 </a:t>
            </a:r>
            <a:r>
              <a:rPr lang="uk-UA" sz="4400" b="1" i="1" dirty="0" smtClean="0">
                <a:solidFill>
                  <a:srgbClr val="0000FF"/>
                </a:solidFill>
              </a:rPr>
              <a:t>%</a:t>
            </a:r>
            <a:endParaRPr lang="ru-RU" sz="4400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4276451972"/>
              </p:ext>
            </p:extLst>
          </p:nvPr>
        </p:nvGraphicFramePr>
        <p:xfrm>
          <a:off x="6096000" y="1638300"/>
          <a:ext cx="8610600" cy="76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16" name="Picture 3" descr="C:\Users\Laptop\Desktop\училка-removebg-preview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2514600" y="5905500"/>
            <a:ext cx="5181600" cy="3731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-59596" y="83058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 descr="C:\Users\Laptop\Desktop\Снимок экрана 2024-06-01 133830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" y="266700"/>
            <a:ext cx="5715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aptop\Desktop\Снимок экрана 2024-06-01 133913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3619500"/>
            <a:ext cx="6019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Laptop\Desktop\Снимок экрана 2024-06-01 134010.pn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33600" y="6896100"/>
            <a:ext cx="5791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Laptop\Desktop\imag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630400" y="7581900"/>
            <a:ext cx="2057400" cy="2057400"/>
          </a:xfrm>
          <a:prstGeom prst="rect">
            <a:avLst/>
          </a:prstGeom>
          <a:noFill/>
        </p:spPr>
      </p:pic>
      <p:pic>
        <p:nvPicPr>
          <p:cNvPr id="1027" name="Picture 3" descr="C:\Users\Laptop\Desktop\ворд-removebg-preview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097000" y="342900"/>
            <a:ext cx="2143125" cy="2143125"/>
          </a:xfrm>
          <a:prstGeom prst="rect">
            <a:avLst/>
          </a:prstGeom>
          <a:noFill/>
        </p:spPr>
      </p:pic>
      <p:pic>
        <p:nvPicPr>
          <p:cNvPr id="1028" name="Picture 4" descr="C:\Users\Laptop\Desktop\джам-removebg-preview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58000" y="342900"/>
            <a:ext cx="2362200" cy="2362200"/>
          </a:xfrm>
          <a:prstGeom prst="rect">
            <a:avLst/>
          </a:prstGeom>
          <a:noFill/>
        </p:spPr>
      </p:pic>
      <p:pic>
        <p:nvPicPr>
          <p:cNvPr id="1029" name="Picture 5" descr="C:\Users\Laptop\Desktop\learningapps_1-removebg-preview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2296775" y="5143500"/>
            <a:ext cx="5991225" cy="238125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839200" y="342900"/>
            <a:ext cx="54572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solidFill>
                  <a:srgbClr val="0000FF"/>
                </a:solidFill>
              </a:rPr>
              <a:t>Результативність</a:t>
            </a:r>
            <a:endParaRPr lang="ru-RU" sz="4800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11277600" y="1104900"/>
            <a:ext cx="484632" cy="97840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43800" y="2705100"/>
          <a:ext cx="9982200" cy="2133600"/>
        </p:xfrm>
        <a:graphic>
          <a:graphicData uri="http://schemas.openxmlformats.org/drawingml/2006/table">
            <a:tbl>
              <a:tblPr/>
              <a:tblGrid>
                <a:gridCol w="3429000"/>
                <a:gridCol w="2819400"/>
                <a:gridCol w="3733800"/>
              </a:tblGrid>
              <a:tr h="1510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Створено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uk-UA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ласних</a:t>
                      </a:r>
                      <a:r>
                        <a:rPr lang="uk-UA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відеозанять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Проведено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ZOOM</a:t>
                      </a:r>
                      <a:r>
                        <a:rPr lang="uk-UA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занять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Створено дидактичних  та інтерактивних ігор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latin typeface="Times New Roman"/>
                          <a:ea typeface="Calibri"/>
                          <a:cs typeface="Times New Roman"/>
                        </a:rPr>
                        <a:t>1388</a:t>
                      </a:r>
                      <a:endParaRPr lang="ru-RU" sz="3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latin typeface="Times New Roman"/>
                          <a:ea typeface="Calibri"/>
                          <a:cs typeface="Times New Roman"/>
                        </a:rPr>
                        <a:t>837</a:t>
                      </a:r>
                      <a:endParaRPr lang="ru-RU" sz="3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latin typeface="Times New Roman"/>
                          <a:ea typeface="Calibri"/>
                          <a:cs typeface="Times New Roman"/>
                        </a:rPr>
                        <a:t>425</a:t>
                      </a:r>
                      <a:endParaRPr lang="ru-RU" sz="3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C:\Users\Laptop\Desktop\Снимок экрана 2024-06-01 132852.png"/>
          <p:cNvPicPr/>
          <p:nvPr/>
        </p:nvPicPr>
        <p:blipFill>
          <a:blip r:embed="rId19" cstate="print"/>
          <a:srcRect l="15796" t="20951" r="1567" b="6984"/>
          <a:stretch>
            <a:fillRect/>
          </a:stretch>
        </p:blipFill>
        <p:spPr bwMode="auto">
          <a:xfrm>
            <a:off x="11506200" y="7505700"/>
            <a:ext cx="2590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Laptop\Desktop\Снимок экрана 2024-06-01 145608.png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001000" y="4991100"/>
            <a:ext cx="3505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210394" y="267090"/>
            <a:ext cx="1719464" cy="1792782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 flipH="1">
            <a:off x="-2497286" y="2861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/>
          <p:cNvSpPr/>
          <p:nvPr/>
        </p:nvSpPr>
        <p:spPr>
          <a:xfrm>
            <a:off x="8305800" y="342900"/>
            <a:ext cx="11430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</a:rPr>
              <a:t>Підвищення професійного рівня</a:t>
            </a:r>
            <a:endParaRPr lang="ru-RU" sz="4400" dirty="0"/>
          </a:p>
        </p:txBody>
      </p:sp>
      <p:pic>
        <p:nvPicPr>
          <p:cNvPr id="8" name="Рисунок 7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419100"/>
            <a:ext cx="7391400" cy="50292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20200" y="1181100"/>
            <a:ext cx="5867400" cy="3886200"/>
          </a:xfrm>
          <a:prstGeom prst="rect">
            <a:avLst/>
          </a:prstGeom>
          <a:noFill/>
          <a:ln w="57150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11" name="Рисунок 10" descr="C:\Users\Laptop\AppData\Local\Packages\Microsoft.Windows.Photos_8wekyb3d8bbwe\TempState\ShareServiceTempFolder\mceclip1.jpe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344400" y="5600700"/>
            <a:ext cx="5562600" cy="3581400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 rotWithShape="1">
          <a:blip r:embed="rId15" cstate="print"/>
          <a:srcRect l="10572" t="6918" r="11014" b="8999"/>
          <a:stretch/>
        </p:blipFill>
        <p:spPr bwMode="auto">
          <a:xfrm>
            <a:off x="15468600" y="1943100"/>
            <a:ext cx="2133600" cy="3123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rto="http://schemas.microsoft.com/office/word/2006/arto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4" name="Freeform 4"/>
          <p:cNvSpPr/>
          <p:nvPr/>
        </p:nvSpPr>
        <p:spPr>
          <a:xfrm rot="-860641">
            <a:off x="7514704" y="4709911"/>
            <a:ext cx="1571039" cy="1193102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4800" y="5905500"/>
            <a:ext cx="6093796" cy="3427413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19800" y="6134100"/>
            <a:ext cx="6824901" cy="383861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5218268" y="7582188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6896100"/>
            <a:ext cx="4267200" cy="320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9677400" y="190500"/>
          <a:ext cx="8363585" cy="5748528"/>
        </p:xfrm>
        <a:graphic>
          <a:graphicData uri="http://schemas.openxmlformats.org/drawingml/2006/table">
            <a:tbl>
              <a:tblPr/>
              <a:tblGrid>
                <a:gridCol w="83635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Яніна МІЛЛЄР </a:t>
                      </a:r>
                      <a:r>
                        <a:rPr lang="uk-UA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uk-UA" sz="3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член Всеукраїнської асоціації педагогів дошкільної освіти</a:t>
                      </a:r>
                      <a:endParaRPr lang="ru-RU" sz="3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  <a:tab pos="201930" algn="l"/>
                        </a:tabLs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 «Інструменти для організації дистанційної освіти в освітніх закладах»;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  <a:tab pos="201930" algn="l"/>
                        </a:tabLs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 «STREAM-освіта дошкільників: вивчаємо, моделюємо, запроваджуємо»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  <a:tab pos="201930" algn="l"/>
                        </a:tabLs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 «Використання </a:t>
                      </a:r>
                      <a:r>
                        <a:rPr lang="uk-UA" sz="2400" dirty="0" err="1">
                          <a:latin typeface="Times New Roman"/>
                          <a:ea typeface="Calibri"/>
                          <a:cs typeface="Times New Roman"/>
                        </a:rPr>
                        <a:t>інтернет-сервісів</a:t>
                      </a: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 в роботі педагогічних працівників закладів дошкільної освіти»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  <a:tab pos="201930" algn="l"/>
                        </a:tabLs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 «Освітня мнемотехніка»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  <a:tab pos="201930" algn="l"/>
                        </a:tabLs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- «Застосування Microsoft PowerPoint в освітній діяльності працівника ЗДО»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/>
                          <a:ea typeface="Calibri"/>
                          <a:cs typeface="Times New Roman"/>
                        </a:rPr>
                        <a:t>   - </a:t>
                      </a:r>
                      <a:r>
                        <a:rPr lang="en-US" sz="2400" dirty="0"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ІІ Всеукраїнська літня </a:t>
                      </a:r>
                      <a:r>
                        <a:rPr lang="uk-UA" sz="2400" dirty="0" err="1">
                          <a:latin typeface="Times New Roman"/>
                          <a:ea typeface="Calibri"/>
                          <a:cs typeface="Times New Roman"/>
                        </a:rPr>
                        <a:t>онлайн-школа</a:t>
                      </a: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 «Освітні ініціативи» </a:t>
                      </a:r>
                      <a:r>
                        <a:rPr lang="uk-UA" sz="2400" dirty="0" smtClean="0">
                          <a:latin typeface="Times New Roman"/>
                          <a:ea typeface="Calibri"/>
                          <a:cs typeface="Times New Roman"/>
                        </a:rPr>
                        <a:t>         ХАНО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" descr="C:\Users\Laptop\Desktop\Снимок экрана 2024-06-09 14594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6600" y="6438900"/>
            <a:ext cx="6186340" cy="3200400"/>
          </a:xfrm>
          <a:prstGeom prst="rect">
            <a:avLst/>
          </a:prstGeom>
          <a:noFill/>
        </p:spPr>
      </p:pic>
      <p:pic>
        <p:nvPicPr>
          <p:cNvPr id="12" name="Рисунок 11" descr="C:\Users\AsusP50\Desktop\изображение_viber_2024-02-07_00-25-44-167.jpg"/>
          <p:cNvPicPr/>
          <p:nvPr/>
        </p:nvPicPr>
        <p:blipFill>
          <a:blip r:embed="rId1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5981700"/>
            <a:ext cx="4876800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800" y="3848100"/>
            <a:ext cx="651748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8600" y="571500"/>
            <a:ext cx="2064818" cy="291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4"/>
          <p:cNvSpPr/>
          <p:nvPr/>
        </p:nvSpPr>
        <p:spPr>
          <a:xfrm rot="-860641">
            <a:off x="3170959" y="8610420"/>
            <a:ext cx="1063008" cy="1126384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0" y="0"/>
            <a:ext cx="5581187" cy="346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4"/>
          <p:cNvSpPr/>
          <p:nvPr/>
        </p:nvSpPr>
        <p:spPr>
          <a:xfrm rot="20739359">
            <a:off x="5228358" y="914219"/>
            <a:ext cx="1063008" cy="1126384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53200" y="800100"/>
            <a:ext cx="3067050" cy="216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62800" y="3207518"/>
            <a:ext cx="2286000" cy="321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-59596" y="83058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Прямоугольник 9"/>
          <p:cNvSpPr/>
          <p:nvPr/>
        </p:nvSpPr>
        <p:spPr>
          <a:xfrm>
            <a:off x="457200" y="1714501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«Психологічна скринька» </a:t>
            </a:r>
            <a:r>
              <a:rPr lang="uk-UA" sz="2800" u="sng" dirty="0" smtClean="0">
                <a:hlinkClick r:id="rId6"/>
              </a:rPr>
              <a:t>https://www.facebook.com/groups/333576346279961/?hoisted_section_header_type=recently_seen&amp;multi_permalinks=435736899397238</a:t>
            </a:r>
            <a:endParaRPr lang="ru-RU" sz="2800" dirty="0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48200" y="502549"/>
            <a:ext cx="1363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4000" b="1" i="1" dirty="0" smtClean="0">
                <a:solidFill>
                  <a:srgbClr val="0000FF"/>
                </a:solidFill>
              </a:rPr>
              <a:t>Результативність роботи практичного психолога – 108 консультацій, 38 відео </a:t>
            </a:r>
            <a:r>
              <a:rPr lang="uk-UA" sz="4000" b="1" i="1" dirty="0" err="1" smtClean="0">
                <a:solidFill>
                  <a:srgbClr val="0000FF"/>
                </a:solidFill>
              </a:rPr>
              <a:t>діагностично-корекційної</a:t>
            </a:r>
            <a:r>
              <a:rPr lang="uk-UA" sz="4000" b="1" i="1" dirty="0" smtClean="0">
                <a:solidFill>
                  <a:srgbClr val="0000FF"/>
                </a:solidFill>
              </a:rPr>
              <a:t> роботи </a:t>
            </a:r>
            <a:endParaRPr lang="ru-RU" sz="4000" dirty="0"/>
          </a:p>
        </p:txBody>
      </p:sp>
      <p:pic>
        <p:nvPicPr>
          <p:cNvPr id="2050" name="Picture 2" descr="C:\Users\Laptop\Desktop\Снимок экрана 2024-06-09 15155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543300"/>
            <a:ext cx="4038600" cy="286433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2051" name="Picture 3" descr="C:\Users\Laptop\Desktop\Снимок экрана 2024-06-09 15152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6591300"/>
            <a:ext cx="4692650" cy="340995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2" name="Picture 4" descr="C:\Users\Laptop\Desktop\Снимок экрана 2024-06-09 15131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7200" y="3086100"/>
            <a:ext cx="3981450" cy="23241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2053" name="Picture 5" descr="C:\Users\Laptop\Desktop\Снимок экрана 2024-06-09 15144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0" y="5600700"/>
            <a:ext cx="4495800" cy="29591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2054" name="Picture 6" descr="C:\Users\Laptop\Desktop\Снимок экрана 2024-06-09 15133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6200" y="6286500"/>
            <a:ext cx="4578350" cy="3352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055" name="Picture 7" descr="C:\Users\Laptop\Desktop\Снимок экрана 2024-06-09 15191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420600" y="2095500"/>
            <a:ext cx="4749800" cy="3187700"/>
          </a:xfrm>
          <a:prstGeom prst="rect">
            <a:avLst/>
          </a:prstGeom>
          <a:noFill/>
        </p:spPr>
      </p:pic>
      <p:sp>
        <p:nvSpPr>
          <p:cNvPr id="9" name="Freeform 9"/>
          <p:cNvSpPr/>
          <p:nvPr/>
        </p:nvSpPr>
        <p:spPr>
          <a:xfrm rot="-1399026">
            <a:off x="10929763" y="1962758"/>
            <a:ext cx="1193074" cy="1568814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3" descr="C:\Users\Laptop\Desktop\ворд-removebg-preview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097000" y="342900"/>
            <a:ext cx="2143125" cy="2143125"/>
          </a:xfrm>
          <a:prstGeom prst="rect">
            <a:avLst/>
          </a:prstGeom>
          <a:noFill/>
        </p:spPr>
      </p:pic>
      <p:pic>
        <p:nvPicPr>
          <p:cNvPr id="18" name="Picture 3" descr="C:\Users\Laptop\Desktop\ворд-removebg-preview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1200" y="3848100"/>
            <a:ext cx="2143125" cy="2143125"/>
          </a:xfrm>
          <a:prstGeom prst="rect">
            <a:avLst/>
          </a:prstGeom>
          <a:noFill/>
        </p:spPr>
      </p:pic>
      <p:pic>
        <p:nvPicPr>
          <p:cNvPr id="19" name="Picture 4" descr="C:\Users\Laptop\Desktop\джам-removebg-preview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057900"/>
            <a:ext cx="23622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12" cstate="print"/>
          <a:srcRect t="19600" r="1699" b="33682"/>
          <a:stretch>
            <a:fillRect/>
          </a:stretch>
        </p:blipFill>
        <p:spPr bwMode="auto">
          <a:xfrm>
            <a:off x="13716000" y="952500"/>
            <a:ext cx="1981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3" cstate="print"/>
          <a:srcRect l="2197" t="10405" r="-1309" b="39540"/>
          <a:stretch>
            <a:fillRect/>
          </a:stretch>
        </p:blipFill>
        <p:spPr bwMode="auto">
          <a:xfrm>
            <a:off x="381000" y="6477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4" cstate="print"/>
          <a:srcRect t="57715" b="16137"/>
          <a:stretch>
            <a:fillRect/>
          </a:stretch>
        </p:blipFill>
        <p:spPr bwMode="auto">
          <a:xfrm>
            <a:off x="6324600" y="5676900"/>
            <a:ext cx="5791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5" cstate="print"/>
          <a:srcRect r="6022" b="8683"/>
          <a:stretch>
            <a:fillRect/>
          </a:stretch>
        </p:blipFill>
        <p:spPr bwMode="auto">
          <a:xfrm>
            <a:off x="16611600" y="5524500"/>
            <a:ext cx="1371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Laptop\Desktop\Снимок экрана 2024-06-09 153206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030200" y="7429500"/>
            <a:ext cx="3124200" cy="21261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648200" y="342900"/>
            <a:ext cx="15087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</a:rPr>
              <a:t>Подолання освітніх втрат вчителями - логопедами</a:t>
            </a:r>
            <a:endParaRPr lang="ru-RU" sz="4400" dirty="0"/>
          </a:p>
        </p:txBody>
      </p:sp>
      <p:pic>
        <p:nvPicPr>
          <p:cNvPr id="3076" name="Picture 4" descr="C:\Users\Laptop\Desktop\Снимок экрана 2024-06-09 153627.png"/>
          <p:cNvPicPr>
            <a:picLocks noChangeAspect="1" noChangeArrowheads="1"/>
          </p:cNvPicPr>
          <p:nvPr/>
        </p:nvPicPr>
        <p:blipFill>
          <a:blip r:embed="rId17" cstate="print"/>
          <a:srcRect r="4545" b="19886"/>
          <a:stretch>
            <a:fillRect/>
          </a:stretch>
        </p:blipFill>
        <p:spPr bwMode="auto">
          <a:xfrm>
            <a:off x="16078200" y="2476500"/>
            <a:ext cx="1600200" cy="2667000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18" cstate="print"/>
          <a:srcRect t="40131" r="1622" b="34999"/>
          <a:stretch>
            <a:fillRect/>
          </a:stretch>
        </p:blipFill>
        <p:spPr bwMode="auto">
          <a:xfrm>
            <a:off x="228600" y="5753100"/>
            <a:ext cx="5715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Laptop\Desktop\Снимок экрана 2024-06-09 153539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384228" y="1181100"/>
            <a:ext cx="2922607" cy="3810000"/>
          </a:xfrm>
          <a:prstGeom prst="rect">
            <a:avLst/>
          </a:prstGeom>
          <a:noFill/>
        </p:spPr>
      </p:pic>
      <p:pic>
        <p:nvPicPr>
          <p:cNvPr id="3075" name="Picture 3" descr="C:\Users\Laptop\Desktop\Снимок экрана 2024-06-09 153132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496800" y="3848100"/>
            <a:ext cx="3276600" cy="3359150"/>
          </a:xfrm>
          <a:prstGeom prst="rect">
            <a:avLst/>
          </a:prstGeom>
          <a:noFill/>
        </p:spPr>
      </p:pic>
      <p:sp>
        <p:nvSpPr>
          <p:cNvPr id="4" name="Freeform 4"/>
          <p:cNvSpPr/>
          <p:nvPr/>
        </p:nvSpPr>
        <p:spPr>
          <a:xfrm rot="-860641">
            <a:off x="11682750" y="7788718"/>
            <a:ext cx="1175005" cy="957964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21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2" cstate="print"/>
          <a:srcRect l="10000" t="31063" r="21111" b="31063"/>
          <a:stretch>
            <a:fillRect/>
          </a:stretch>
        </p:blipFill>
        <p:spPr bwMode="auto">
          <a:xfrm>
            <a:off x="4343400" y="1562100"/>
            <a:ext cx="292166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3" cstate="print"/>
          <a:srcRect l="12222" t="31063" r="21111" b="30066"/>
          <a:stretch>
            <a:fillRect/>
          </a:stretch>
        </p:blipFill>
        <p:spPr bwMode="auto">
          <a:xfrm>
            <a:off x="7426569" y="1562100"/>
            <a:ext cx="269630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 t="21518" r="3203" b="18520"/>
          <a:stretch>
            <a:fillRect/>
          </a:stretch>
        </p:blipFill>
        <p:spPr bwMode="auto">
          <a:xfrm>
            <a:off x="11963400" y="4914900"/>
            <a:ext cx="347543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8" y="63737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12" cstate="print"/>
          <a:srcRect t="7979" r="-493" b="30230"/>
          <a:stretch>
            <a:fillRect/>
          </a:stretch>
        </p:blipFill>
        <p:spPr bwMode="auto">
          <a:xfrm>
            <a:off x="381000" y="952500"/>
            <a:ext cx="391852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20200" y="419100"/>
            <a:ext cx="655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00FF"/>
                </a:solidFill>
              </a:rPr>
              <a:t>Музичні керівники</a:t>
            </a:r>
            <a:endParaRPr lang="ru-RU" sz="4400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13" cstate="print"/>
          <a:srcRect t="20768" r="1532" b="19269"/>
          <a:stretch>
            <a:fillRect/>
          </a:stretch>
        </p:blipFill>
        <p:spPr bwMode="auto">
          <a:xfrm>
            <a:off x="4191000" y="5143500"/>
            <a:ext cx="342320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14" cstate="print"/>
          <a:srcRect t="29763" r="-139" b="9525"/>
          <a:stretch>
            <a:fillRect/>
          </a:stretch>
        </p:blipFill>
        <p:spPr bwMode="auto">
          <a:xfrm>
            <a:off x="14554201" y="616649"/>
            <a:ext cx="3743128" cy="506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15" cstate="print"/>
          <a:srcRect t="21518" r="1532" b="18520"/>
          <a:stretch>
            <a:fillRect/>
          </a:stretch>
        </p:blipFill>
        <p:spPr bwMode="auto">
          <a:xfrm>
            <a:off x="8001000" y="4229100"/>
            <a:ext cx="3727450" cy="506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572000" y="1181100"/>
          <a:ext cx="9601200" cy="2886654"/>
        </p:xfrm>
        <a:graphic>
          <a:graphicData uri="http://schemas.openxmlformats.org/drawingml/2006/table">
            <a:tbl>
              <a:tblPr/>
              <a:tblGrid>
                <a:gridCol w="9601200"/>
              </a:tblGrid>
              <a:tr h="783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Школа професійного зростання</a:t>
                      </a:r>
                      <a:endParaRPr lang="ru-RU" sz="3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246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16"/>
                        </a:buBlip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«Свята та розваги для дошкільнят на музичних заняттях у дистанційному форматі»;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16"/>
                        </a:buBlip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«Сучасні нетрадиційні форми музичного виховання»;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16"/>
                        </a:buBlip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Творча група </a:t>
                      </a:r>
                      <a:r>
                        <a:rPr lang="uk-UA" sz="2400" i="1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uk-UA" sz="2400" dirty="0" err="1">
                          <a:latin typeface="Times New Roman"/>
                          <a:ea typeface="Calibri"/>
                          <a:cs typeface="Times New Roman"/>
                        </a:rPr>
                        <a:t>АРТ</a:t>
                      </a: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 – терапевтичні техніки в освітньому процесі»;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16"/>
                        </a:buBlip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Методичний колоквіум «Музичне виховання дошкільнят влітку».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/>
          <a:srcRect t="48968" b="19174"/>
          <a:stretch>
            <a:fillRect/>
          </a:stretch>
        </p:blipFill>
        <p:spPr bwMode="auto">
          <a:xfrm>
            <a:off x="5562600" y="495300"/>
            <a:ext cx="533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108747" y="8903405"/>
            <a:ext cx="951427" cy="997613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7" cstate="print"/>
          <a:srcRect t="2757" r="-553" b="63608"/>
          <a:stretch>
            <a:fillRect/>
          </a:stretch>
        </p:blipFill>
        <p:spPr bwMode="auto">
          <a:xfrm>
            <a:off x="533400" y="3771900"/>
            <a:ext cx="4495800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8" cstate="print"/>
          <a:srcRect t="2664" r="-46" b="62500"/>
          <a:stretch>
            <a:fillRect/>
          </a:stretch>
        </p:blipFill>
        <p:spPr bwMode="auto">
          <a:xfrm>
            <a:off x="381000" y="0"/>
            <a:ext cx="5029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9" cstate="print"/>
          <a:srcRect t="2737" r="1441" b="63406"/>
          <a:stretch>
            <a:fillRect/>
          </a:stretch>
        </p:blipFill>
        <p:spPr bwMode="auto">
          <a:xfrm>
            <a:off x="13639800" y="52959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0" cstate="print"/>
          <a:srcRect t="2721" r="-40" b="63363"/>
          <a:stretch>
            <a:fillRect/>
          </a:stretch>
        </p:blipFill>
        <p:spPr bwMode="auto">
          <a:xfrm>
            <a:off x="12877800" y="1028700"/>
            <a:ext cx="4343400" cy="306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1" cstate="print"/>
          <a:srcRect t="2639" r="588" b="63333"/>
          <a:stretch>
            <a:fillRect/>
          </a:stretch>
        </p:blipFill>
        <p:spPr bwMode="auto">
          <a:xfrm>
            <a:off x="1295400" y="7200900"/>
            <a:ext cx="403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2" cstate="print"/>
          <a:srcRect t="3147" r="2428" b="63553"/>
          <a:stretch>
            <a:fillRect/>
          </a:stretch>
        </p:blipFill>
        <p:spPr bwMode="auto">
          <a:xfrm>
            <a:off x="9753600" y="3771900"/>
            <a:ext cx="4114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3" cstate="print"/>
          <a:srcRect t="3423" r="-1383" b="63447"/>
          <a:stretch>
            <a:fillRect/>
          </a:stretch>
        </p:blipFill>
        <p:spPr bwMode="auto">
          <a:xfrm>
            <a:off x="5257800" y="5295900"/>
            <a:ext cx="44196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9982200" y="0"/>
            <a:ext cx="6005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solidFill>
                  <a:srgbClr val="0000FF"/>
                </a:solidFill>
              </a:rPr>
              <a:t>Разом до перемоги!!!</a:t>
            </a:r>
            <a:endParaRPr lang="ru-RU" sz="4800" dirty="0"/>
          </a:p>
        </p:txBody>
      </p:sp>
      <p:sp>
        <p:nvSpPr>
          <p:cNvPr id="9" name="Freeform 9"/>
          <p:cNvSpPr/>
          <p:nvPr/>
        </p:nvSpPr>
        <p:spPr>
          <a:xfrm rot="-1399026">
            <a:off x="16419668" y="49130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Рисунок 11"/>
          <p:cNvPicPr/>
          <p:nvPr/>
        </p:nvPicPr>
        <p:blipFill>
          <a:blip r:embed="rId16" cstate="print"/>
          <a:srcRect t="2823" r="-14" b="64009"/>
          <a:stretch>
            <a:fillRect/>
          </a:stretch>
        </p:blipFill>
        <p:spPr bwMode="auto">
          <a:xfrm>
            <a:off x="9982200" y="7200900"/>
            <a:ext cx="4191000" cy="271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:\Users\AsusP50\Desktop\изображение_viber_2024-02-13_09-40-09-54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1790700"/>
            <a:ext cx="25908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72800" y="1866900"/>
            <a:ext cx="2514600" cy="40386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91147" y="8328060"/>
            <a:ext cx="1267291" cy="1310101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9525000" y="571500"/>
            <a:ext cx="563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/>
            </a:r>
            <a:br>
              <a:rPr lang="uk-UA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15400" y="723900"/>
            <a:ext cx="6005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solidFill>
                  <a:srgbClr val="0000FF"/>
                </a:solidFill>
              </a:rPr>
              <a:t>Разом до перемоги!!!</a:t>
            </a:r>
            <a:endParaRPr lang="ru-RU" sz="4800" dirty="0"/>
          </a:p>
        </p:txBody>
      </p:sp>
      <p:pic>
        <p:nvPicPr>
          <p:cNvPr id="8" name="Рисунок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1000" y="647700"/>
            <a:ext cx="3505200" cy="358140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14800" y="1104900"/>
            <a:ext cx="2971800" cy="30480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971800" y="4686300"/>
            <a:ext cx="4038600" cy="5105400"/>
          </a:xfrm>
          <a:prstGeom prst="rect">
            <a:avLst/>
          </a:prstGeom>
        </p:spPr>
      </p:pic>
      <p:pic>
        <p:nvPicPr>
          <p:cNvPr id="12" name="Рисунок 11" descr="C:\Users\AsusP50\Desktop\изображение_viber_2024-02-13_13-16-50-38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t="22258" r="14578" b="21622"/>
          <a:stretch/>
        </p:blipFill>
        <p:spPr bwMode="auto">
          <a:xfrm>
            <a:off x="8610600" y="5219700"/>
            <a:ext cx="3419475" cy="4296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401800" y="1943100"/>
            <a:ext cx="3276600" cy="424815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13" cstate="print"/>
          <a:srcRect t="26776" r="-64"/>
          <a:stretch/>
        </p:blipFill>
        <p:spPr bwMode="auto">
          <a:xfrm>
            <a:off x="13258800" y="5143500"/>
            <a:ext cx="2971800" cy="434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arto="http://schemas.microsoft.com/office/word/2006/arto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9" name="Freeform 9"/>
          <p:cNvSpPr/>
          <p:nvPr/>
        </p:nvSpPr>
        <p:spPr>
          <a:xfrm rot="-1399026">
            <a:off x="16495867" y="69833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6081" name="Picture 1" descr="C:\Users\Laptop\Desktop\images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000" y="5372100"/>
            <a:ext cx="2133600" cy="2143125"/>
          </a:xfrm>
          <a:prstGeom prst="rect">
            <a:avLst/>
          </a:prstGeom>
          <a:noFill/>
        </p:spPr>
      </p:pic>
      <p:pic>
        <p:nvPicPr>
          <p:cNvPr id="46082" name="Picture 2" descr="C:\Users\Laptop\Desktop\images-removebg-preview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392400" y="-39460"/>
            <a:ext cx="2438400" cy="2449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514600" y="-190500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-59596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7" name="Рисунок 6"/>
          <p:cNvPicPr/>
          <p:nvPr/>
        </p:nvPicPr>
        <p:blipFill>
          <a:blip r:embed="rId12" cstate="print"/>
          <a:srcRect t="16715" r="1253" b="30355"/>
          <a:stretch>
            <a:fillRect/>
          </a:stretch>
        </p:blipFill>
        <p:spPr bwMode="auto">
          <a:xfrm>
            <a:off x="685800" y="800100"/>
            <a:ext cx="365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915400" y="342900"/>
            <a:ext cx="6851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>
                <a:solidFill>
                  <a:srgbClr val="0000FF"/>
                </a:solidFill>
              </a:rPr>
              <a:t>Управлінська діяльність</a:t>
            </a:r>
            <a:endParaRPr lang="ru-RU" sz="4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13" cstate="print"/>
          <a:srcRect r="-116" b="25705"/>
          <a:stretch/>
        </p:blipFill>
        <p:spPr bwMode="auto">
          <a:xfrm>
            <a:off x="1752600" y="5753100"/>
            <a:ext cx="3048000" cy="426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53400" y="1638300"/>
            <a:ext cx="6858000" cy="573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1400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876800" y="996434"/>
            <a:ext cx="10058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даний час у ясла-садок зареєструвалось  12 дітей: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І  і ІІ молодші групи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9 дітей;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середня група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дитина;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старша група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2 дитини.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дитини залишаються ще на один навчальний рік у старших групах.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Laptop\Desktop\Снимок экрана 2024-06-09 15250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963400" y="6972300"/>
            <a:ext cx="5943600" cy="2781342"/>
          </a:xfrm>
          <a:prstGeom prst="rect">
            <a:avLst/>
          </a:prstGeom>
          <a:noFill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257800" y="3771900"/>
          <a:ext cx="11429999" cy="3047999"/>
        </p:xfrm>
        <a:graphic>
          <a:graphicData uri="http://schemas.openxmlformats.org/drawingml/2006/table">
            <a:tbl>
              <a:tblPr/>
              <a:tblGrid>
                <a:gridCol w="2667000"/>
                <a:gridCol w="1305051"/>
                <a:gridCol w="1795559"/>
                <a:gridCol w="1795559"/>
                <a:gridCol w="1932928"/>
                <a:gridCol w="1933902"/>
              </a:tblGrid>
              <a:tr h="1383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 dirty="0">
                          <a:latin typeface="Calibri"/>
                          <a:ea typeface="Calibri"/>
                          <a:cs typeface="Times New Roman"/>
                        </a:rPr>
                        <a:t>Працівники</a:t>
                      </a:r>
                      <a:r>
                        <a:rPr lang="uk-UA" sz="2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>
                          <a:latin typeface="Calibri"/>
                          <a:ea typeface="Calibri"/>
                          <a:cs typeface="Times New Roman"/>
                        </a:rPr>
                        <a:t>Херсон</a:t>
                      </a:r>
                      <a:r>
                        <a:rPr lang="uk-UA" sz="2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>
                          <a:latin typeface="Calibri"/>
                          <a:ea typeface="Calibri"/>
                          <a:cs typeface="Times New Roman"/>
                        </a:rPr>
                        <a:t>Міста України</a:t>
                      </a:r>
                      <a:r>
                        <a:rPr lang="uk-UA" sz="2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>
                          <a:latin typeface="Calibri"/>
                          <a:ea typeface="Calibri"/>
                          <a:cs typeface="Times New Roman"/>
                        </a:rPr>
                        <a:t>За кордоном</a:t>
                      </a:r>
                      <a:r>
                        <a:rPr lang="uk-UA" sz="2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i="1">
                          <a:latin typeface="Calibri"/>
                          <a:ea typeface="Calibri"/>
                          <a:cs typeface="Times New Roman"/>
                        </a:rPr>
                        <a:t>На окупованій території</a:t>
                      </a:r>
                      <a:r>
                        <a:rPr lang="uk-UA" sz="2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 smtClean="0">
                          <a:latin typeface="Calibri"/>
                          <a:ea typeface="Calibri"/>
                          <a:cs typeface="Times New Roman"/>
                        </a:rPr>
                        <a:t>Призупинення 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latin typeface="Calibri"/>
                          <a:ea typeface="Calibri"/>
                          <a:cs typeface="Times New Roman"/>
                        </a:rPr>
                        <a:t>   трудового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1" dirty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2400" b="1" i="1" dirty="0" err="1">
                          <a:latin typeface="Calibri"/>
                          <a:ea typeface="Calibri"/>
                          <a:cs typeface="Times New Roman"/>
                        </a:rPr>
                        <a:t>договора</a:t>
                      </a:r>
                      <a:r>
                        <a:rPr lang="uk-UA" sz="2400" b="1" i="1" dirty="0"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BC"/>
                    </a:solidFill>
                  </a:tcPr>
                </a:tc>
              </a:tr>
              <a:tr h="59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Педагоги</a:t>
                      </a:r>
                      <a:r>
                        <a:rPr lang="uk-UA" sz="2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Тех. працівники</a:t>
                      </a:r>
                      <a:r>
                        <a:rPr lang="uk-UA" sz="2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Всього</a:t>
                      </a:r>
                      <a:r>
                        <a:rPr lang="uk-UA" sz="2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 smtClean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63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Рисунок 12" descr="C:\Users\Laptop\Desktop\Снимок экрана 2024-06-01 133230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10200" y="6972300"/>
            <a:ext cx="5638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905000" y="-190500"/>
            <a:ext cx="10801726" cy="1636465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-135796" y="762009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99026">
            <a:off x="11009468" y="8873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53000" y="4457700"/>
            <a:ext cx="4006970" cy="271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9" cstate="print"/>
          <a:srcRect b="26183"/>
          <a:stretch/>
        </p:blipFill>
        <p:spPr bwMode="auto">
          <a:xfrm>
            <a:off x="457200" y="3619500"/>
            <a:ext cx="393077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10" cstate="print"/>
          <a:srcRect t="25449" r="450" b="30226"/>
          <a:stretch/>
        </p:blipFill>
        <p:spPr bwMode="auto">
          <a:xfrm>
            <a:off x="2133600" y="7277100"/>
            <a:ext cx="42672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24600" y="876300"/>
            <a:ext cx="3762926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12" cstate="print"/>
          <a:srcRect r="-61" b="49908"/>
          <a:stretch>
            <a:fillRect/>
          </a:stretch>
        </p:blipFill>
        <p:spPr bwMode="auto">
          <a:xfrm>
            <a:off x="13563600" y="190500"/>
            <a:ext cx="4351337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/>
          <p:nvPr/>
        </p:nvPicPr>
        <p:blipFill>
          <a:blip r:embed="rId13" cstate="print"/>
          <a:srcRect r="-66" b="45309"/>
          <a:stretch>
            <a:fillRect/>
          </a:stretch>
        </p:blipFill>
        <p:spPr bwMode="auto">
          <a:xfrm>
            <a:off x="15011400" y="3390900"/>
            <a:ext cx="3048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C:\Users\Laptop\Desktop\photo_2024-06-01_13-52-52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058400" y="3543300"/>
            <a:ext cx="4343400" cy="2628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/>
          <p:nvPr/>
        </p:nvPicPr>
        <p:blipFill>
          <a:blip r:embed="rId15" cstate="print"/>
          <a:srcRect t="33184" r="3723" b="22870"/>
          <a:stretch>
            <a:fillRect/>
          </a:stretch>
        </p:blipFill>
        <p:spPr bwMode="auto">
          <a:xfrm>
            <a:off x="9220200" y="6591300"/>
            <a:ext cx="41910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C:\Users\Laptop\Desktop\photo_2024-06-01_13-52-34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716000" y="6438900"/>
            <a:ext cx="4191000" cy="2971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Овал 16"/>
          <p:cNvSpPr/>
          <p:nvPr/>
        </p:nvSpPr>
        <p:spPr>
          <a:xfrm>
            <a:off x="7848600" y="0"/>
            <a:ext cx="6553200" cy="1219200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3399"/>
                </a:solidFill>
                <a:latin typeface="Monotype Corsiva" pitchFamily="66" charset="0"/>
              </a:rPr>
              <a:t>Освітнє середовище</a:t>
            </a:r>
            <a:endParaRPr lang="ru-RU" sz="48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Laptop\Desktop\images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020800" y="2705100"/>
            <a:ext cx="2619375" cy="1047750"/>
          </a:xfrm>
          <a:prstGeom prst="rect">
            <a:avLst/>
          </a:prstGeom>
          <a:noFill/>
        </p:spPr>
      </p:pic>
      <p:pic>
        <p:nvPicPr>
          <p:cNvPr id="18" name="Picture 1" descr="C:\Users\Laptop\Desktop\Снимок экрана 2024-06-09 20074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6158785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590800" y="-266700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3750404" y="5334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Прямоугольник 6"/>
          <p:cNvSpPr/>
          <p:nvPr/>
        </p:nvSpPr>
        <p:spPr>
          <a:xfrm>
            <a:off x="5867400" y="110490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i="1" spc="250" dirty="0" smtClean="0">
                <a:solidFill>
                  <a:srgbClr val="0070C0"/>
                </a:solidFill>
              </a:rPr>
              <a:t/>
            </a:r>
            <a:br>
              <a:rPr lang="ru-RU" sz="4800" b="1" i="1" spc="250" dirty="0" smtClean="0">
                <a:solidFill>
                  <a:srgbClr val="0070C0"/>
                </a:solidFill>
              </a:rPr>
            </a:b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04800" y="2134439"/>
            <a:ext cx="8686800" cy="797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сновні завдання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2024/2025 навчальний рік: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д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окладати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максимальних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зусиль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збереження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контингенту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вихованців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відповідно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мережі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закладу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потребує вдосконалення роботи з  сучасними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інтернет-сервісами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щодо організації освітньої роботи з дітьми та батьками вихованців у дистанційному форматі;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продовжити налагодження ефективної комунікації учасників освітнього процесу на засадах партнерських відносин між закладом дошкільної освіти та сім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єю;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особливо звернути увагу на роботу з батьками дітей, які мають особливі освітні потреби (логопедичні групи); 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  <a:tab pos="201613" algn="l"/>
              </a:tabLst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продовжити здійснювати інформаційну підтримку та психологічний супровід учасників освітнього процесу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9448800" y="571500"/>
          <a:ext cx="6705600" cy="5888736"/>
        </p:xfrm>
        <a:graphic>
          <a:graphicData uri="http://schemas.openxmlformats.org/drawingml/2006/table">
            <a:tbl>
              <a:tblPr/>
              <a:tblGrid>
                <a:gridCol w="654335"/>
                <a:gridCol w="3536665"/>
                <a:gridCol w="2514600"/>
              </a:tblGrid>
              <a:tr h="37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Потреби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Сума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Заправка </a:t>
                      </a:r>
                      <a:r>
                        <a:rPr lang="uk-UA" sz="28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картриджів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Папір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1 350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1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Відновлення роботи сайту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3 700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Пересилка поштою документів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Мішки для сміття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4600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Покос</a:t>
                      </a: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трави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4 900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Ремонт ноутбука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5 000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Інвентар 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1 500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28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ВСЬОГО: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22 320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C:\Users\Laptop\Desktop\219-2190963_если-вы-спросите-что-такое-детский-сад-для-нас-ответим-single-mom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58400" y="5981700"/>
            <a:ext cx="6000750" cy="37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550004" y="80010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 descr="D:\все фото\фото гороно\Новая папка\DSC01421 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53000" y="3009900"/>
            <a:ext cx="8839200" cy="66294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867400" y="1104900"/>
            <a:ext cx="9144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800" b="1" i="1" dirty="0" smtClean="0">
                <a:solidFill>
                  <a:srgbClr val="0000FF"/>
                </a:solidFill>
              </a:rPr>
              <a:t>Дякую за увагу! </a:t>
            </a:r>
          </a:p>
          <a:p>
            <a:r>
              <a:rPr lang="uk-UA" sz="4800" b="1" i="1" dirty="0" smtClean="0">
                <a:solidFill>
                  <a:srgbClr val="0000FF"/>
                </a:solidFill>
              </a:rPr>
              <a:t>                         Все буде УКРАЇНА!!!</a:t>
            </a:r>
            <a:endParaRPr lang="ru-RU" sz="4800" dirty="0" smtClean="0"/>
          </a:p>
          <a:p>
            <a:r>
              <a:rPr lang="ru-RU" sz="4800" b="1" i="1" spc="250" dirty="0" smtClean="0">
                <a:solidFill>
                  <a:srgbClr val="0070C0"/>
                </a:solidFill>
              </a:rPr>
              <a:t/>
            </a:r>
            <a:br>
              <a:rPr lang="ru-RU" sz="4800" b="1" i="1" spc="250" dirty="0" smtClean="0">
                <a:solidFill>
                  <a:srgbClr val="0070C0"/>
                </a:solidFill>
              </a:rPr>
            </a:br>
            <a:endParaRPr lang="ru-RU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67000" y="-797752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-211996" y="83058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8" y="239630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0" name="Рисунок 9" descr="C:\Users\Laptop\Desktop\photo2.jpg"/>
          <p:cNvPicPr/>
          <p:nvPr/>
        </p:nvPicPr>
        <p:blipFill>
          <a:blip r:embed="rId12" cstate="print"/>
          <a:srcRect t="12232"/>
          <a:stretch>
            <a:fillRect/>
          </a:stretch>
        </p:blipFill>
        <p:spPr bwMode="auto">
          <a:xfrm>
            <a:off x="15849600" y="6591300"/>
            <a:ext cx="1828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Laptop\Desktop\изображение_viber_2024-05-31_09-39-53-837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8600" y="0"/>
            <a:ext cx="5791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Laptop\Desktop\изображение_viber_2024-05-30_18-59-20-773.jpg"/>
          <p:cNvPicPr/>
          <p:nvPr/>
        </p:nvPicPr>
        <p:blipFill>
          <a:blip r:embed="rId14" cstate="print"/>
          <a:srcRect l="11260" t="26668" r="19927" b="15352"/>
          <a:stretch>
            <a:fillRect/>
          </a:stretch>
        </p:blipFill>
        <p:spPr bwMode="auto">
          <a:xfrm>
            <a:off x="990600" y="5143500"/>
            <a:ext cx="5410200" cy="409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5" cstate="print"/>
          <a:srcRect l="23099" t="38664" r="8188" b="6238"/>
          <a:stretch>
            <a:fillRect/>
          </a:stretch>
        </p:blipFill>
        <p:spPr bwMode="auto">
          <a:xfrm>
            <a:off x="8839200" y="1562100"/>
            <a:ext cx="4724400" cy="349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Laptop\Desktop\Снимок экрана 2024-06-01 145323.png"/>
          <p:cNvPicPr/>
          <p:nvPr/>
        </p:nvPicPr>
        <p:blipFill>
          <a:blip r:embed="rId16" cstate="print"/>
          <a:srcRect l="49780" t="12420" r="28148" b="15923"/>
          <a:stretch>
            <a:fillRect/>
          </a:stretch>
        </p:blipFill>
        <p:spPr bwMode="auto">
          <a:xfrm>
            <a:off x="15468600" y="2095500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Laptop\Desktop\Снимок экрана 2024-06-01 145323.png"/>
          <p:cNvPicPr/>
          <p:nvPr/>
        </p:nvPicPr>
        <p:blipFill>
          <a:blip r:embed="rId16" cstate="print"/>
          <a:srcRect l="26657" t="11146" r="51940" b="15286"/>
          <a:stretch>
            <a:fillRect/>
          </a:stretch>
        </p:blipFill>
        <p:spPr bwMode="auto">
          <a:xfrm>
            <a:off x="13030200" y="0"/>
            <a:ext cx="28702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Овал 18"/>
          <p:cNvSpPr/>
          <p:nvPr/>
        </p:nvSpPr>
        <p:spPr>
          <a:xfrm>
            <a:off x="5867400" y="190500"/>
            <a:ext cx="6705600" cy="1219200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3399"/>
                </a:solidFill>
                <a:latin typeface="Monotype Corsiva" pitchFamily="66" charset="0"/>
              </a:rPr>
              <a:t>Безпека життєдіяльності</a:t>
            </a:r>
            <a:endParaRPr lang="ru-RU" sz="44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39400" y="5067301"/>
            <a:ext cx="4648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Консультаційний</a:t>
            </a:r>
          </a:p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пункт</a:t>
            </a:r>
            <a:r>
              <a:rPr lang="uk-UA" sz="3600" b="1" i="1" dirty="0" smtClean="0">
                <a:solidFill>
                  <a:srgbClr val="0000FF"/>
                </a:solidFill>
                <a:latin typeface="Bookman Old Style" pitchFamily="18" charset="0"/>
              </a:rPr>
              <a:t/>
            </a:r>
            <a:br>
              <a:rPr lang="uk-UA" sz="3600" b="1" i="1" dirty="0" smtClean="0">
                <a:solidFill>
                  <a:srgbClr val="0000FF"/>
                </a:solidFill>
                <a:latin typeface="Bookman Old Style" pitchFamily="18" charset="0"/>
              </a:rPr>
            </a:b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00" y="6438900"/>
            <a:ext cx="7433884" cy="334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18" cstate="print"/>
          <a:srcRect l="23118" t="24821" r="2509" b="11323"/>
          <a:stretch>
            <a:fillRect/>
          </a:stretch>
        </p:blipFill>
        <p:spPr bwMode="auto">
          <a:xfrm>
            <a:off x="4800600" y="36957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6741408" y="8640687"/>
            <a:ext cx="1299983" cy="1067808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Овал 5"/>
          <p:cNvSpPr/>
          <p:nvPr/>
        </p:nvSpPr>
        <p:spPr>
          <a:xfrm>
            <a:off x="5867400" y="190500"/>
            <a:ext cx="6705600" cy="1219200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3399"/>
                </a:solidFill>
                <a:latin typeface="Monotype Corsiva" pitchFamily="66" charset="0"/>
              </a:rPr>
              <a:t>Безпека життєдіяльності</a:t>
            </a:r>
            <a:endParaRPr lang="ru-RU" sz="44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Users\Laptop\Desktop\Снимок экрана 2024-06-01 150748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571500"/>
            <a:ext cx="5562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420600" y="190500"/>
            <a:ext cx="3962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4" cstate="print"/>
          <a:srcRect t="3096" r="-70" b="71827"/>
          <a:stretch>
            <a:fillRect/>
          </a:stretch>
        </p:blipFill>
        <p:spPr bwMode="auto">
          <a:xfrm>
            <a:off x="0" y="3238500"/>
            <a:ext cx="3886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5" cstate="print"/>
          <a:srcRect t="3032" r="1851" b="71930"/>
          <a:stretch>
            <a:fillRect/>
          </a:stretch>
        </p:blipFill>
        <p:spPr bwMode="auto">
          <a:xfrm>
            <a:off x="4648200" y="18669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6" cstate="print"/>
          <a:srcRect t="2891" r="1455" b="71734"/>
          <a:stretch>
            <a:fillRect/>
          </a:stretch>
        </p:blipFill>
        <p:spPr bwMode="auto">
          <a:xfrm>
            <a:off x="8763000" y="14859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7" cstate="print"/>
          <a:srcRect t="3042" r="3367" b="72116"/>
          <a:stretch>
            <a:fillRect/>
          </a:stretch>
        </p:blipFill>
        <p:spPr bwMode="auto">
          <a:xfrm>
            <a:off x="5257800" y="3848100"/>
            <a:ext cx="371105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8" cstate="print"/>
          <a:srcRect t="2969" r="2226" b="71784"/>
          <a:stretch>
            <a:fillRect/>
          </a:stretch>
        </p:blipFill>
        <p:spPr bwMode="auto">
          <a:xfrm>
            <a:off x="14020800" y="2857500"/>
            <a:ext cx="40449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19" cstate="print"/>
          <a:srcRect t="3145" b="72201"/>
          <a:stretch>
            <a:fillRect/>
          </a:stretch>
        </p:blipFill>
        <p:spPr bwMode="auto">
          <a:xfrm>
            <a:off x="1447800" y="5448300"/>
            <a:ext cx="363575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20" cstate="print"/>
          <a:srcRect t="2959" b="72091"/>
          <a:stretch>
            <a:fillRect/>
          </a:stretch>
        </p:blipFill>
        <p:spPr bwMode="auto">
          <a:xfrm>
            <a:off x="6934200" y="5676900"/>
            <a:ext cx="388707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21" cstate="print"/>
          <a:srcRect t="3189" r="-458" b="71914"/>
          <a:stretch>
            <a:fillRect/>
          </a:stretch>
        </p:blipFill>
        <p:spPr bwMode="auto">
          <a:xfrm>
            <a:off x="10591800" y="3771900"/>
            <a:ext cx="3581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22" cstate="print"/>
          <a:srcRect t="3088" r="2921" b="72207"/>
          <a:stretch>
            <a:fillRect/>
          </a:stretch>
        </p:blipFill>
        <p:spPr bwMode="auto">
          <a:xfrm>
            <a:off x="2590800" y="72009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/>
          <p:cNvPicPr/>
          <p:nvPr/>
        </p:nvPicPr>
        <p:blipFill>
          <a:blip r:embed="rId23" cstate="print"/>
          <a:srcRect t="2537" r="2333" b="71493"/>
          <a:stretch>
            <a:fillRect/>
          </a:stretch>
        </p:blipFill>
        <p:spPr bwMode="auto">
          <a:xfrm>
            <a:off x="8686800" y="7581900"/>
            <a:ext cx="441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" name="Picture 1" descr="C:\Users\Laptop\Desktop\вогнегасник-removebg-preview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-609599" y="7124700"/>
            <a:ext cx="3314864" cy="288195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5" cstate="print"/>
          <a:srcRect t="17770" r="-1735" b="29608"/>
          <a:stretch>
            <a:fillRect/>
          </a:stretch>
        </p:blipFill>
        <p:spPr bwMode="auto">
          <a:xfrm>
            <a:off x="13335000" y="5448300"/>
            <a:ext cx="3581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reeform 4"/>
          <p:cNvSpPr/>
          <p:nvPr/>
        </p:nvSpPr>
        <p:spPr>
          <a:xfrm rot="20739359">
            <a:off x="3769608" y="4221087"/>
            <a:ext cx="1299983" cy="1067808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2074005" y="830589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9600" y="2019300"/>
          <a:ext cx="9829800" cy="3082481"/>
        </p:xfrm>
        <a:graphic>
          <a:graphicData uri="http://schemas.openxmlformats.org/drawingml/2006/table">
            <a:tbl>
              <a:tblPr firstRow="1" firstCol="1" bandRow="1"/>
              <a:tblGrid>
                <a:gridCol w="1904801"/>
                <a:gridCol w="2743399"/>
                <a:gridCol w="1828800"/>
                <a:gridCol w="1600200"/>
                <a:gridCol w="1752600"/>
              </a:tblGrid>
              <a:tr h="1173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Всього</a:t>
                      </a:r>
                      <a:endParaRPr lang="ru-RU" sz="28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8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i="1" dirty="0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Дистанційне</a:t>
                      </a:r>
                      <a:r>
                        <a:rPr lang="uk-UA" sz="2800" b="1" i="1" baseline="0" dirty="0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навчання</a:t>
                      </a:r>
                      <a:endParaRPr lang="ru-RU" sz="2800" dirty="0" smtClean="0">
                        <a:solidFill>
                          <a:srgbClr val="FF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i="1" dirty="0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ІІ молодші</a:t>
                      </a:r>
                      <a:endParaRPr lang="ru-RU" sz="2800" dirty="0" smtClean="0">
                        <a:solidFill>
                          <a:srgbClr val="FF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uk-UA" sz="2800" b="1" i="1" dirty="0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ередні</a:t>
                      </a:r>
                      <a:endParaRPr lang="ru-RU" sz="28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uk-UA" sz="2800" b="1" i="1" dirty="0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тарші</a:t>
                      </a:r>
                      <a:endParaRPr lang="ru-RU" sz="28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FC"/>
                    </a:solidFill>
                  </a:tcPr>
                </a:tc>
              </a:tr>
              <a:tr h="872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143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106</a:t>
                      </a:r>
                      <a:endParaRPr lang="ru-RU" sz="36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3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61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638801" y="5829300"/>
          <a:ext cx="12191999" cy="2798064"/>
        </p:xfrm>
        <a:graphic>
          <a:graphicData uri="http://schemas.openxmlformats.org/drawingml/2006/table">
            <a:tbl>
              <a:tblPr firstRow="1" firstCol="1" bandRow="1"/>
              <a:tblGrid>
                <a:gridCol w="1689252"/>
                <a:gridCol w="3187037"/>
                <a:gridCol w="2438145"/>
                <a:gridCol w="2438145"/>
                <a:gridCol w="2439420"/>
              </a:tblGrid>
              <a:tr h="167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Херсон</a:t>
                      </a:r>
                      <a:endParaRPr lang="ru-RU" sz="32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 err="1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ТОТ</a:t>
                      </a:r>
                      <a:r>
                        <a:rPr lang="uk-UA" sz="3200" b="1" i="1" dirty="0" smtClean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uk-UA" sz="32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лівобережжя)</a:t>
                      </a:r>
                      <a:endParaRPr lang="ru-RU" sz="32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Міста України</a:t>
                      </a:r>
                      <a:endParaRPr lang="ru-RU" sz="32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 кордоном</a:t>
                      </a:r>
                      <a:endParaRPr lang="ru-RU" sz="32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Втрачений </a:t>
                      </a:r>
                      <a:r>
                        <a:rPr lang="uk-UA" sz="3200" b="1" i="1" dirty="0" err="1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</a:t>
                      </a:r>
                      <a:r>
                        <a:rPr lang="en-US" sz="3200" b="1" i="1" dirty="0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’</a:t>
                      </a:r>
                      <a:r>
                        <a:rPr lang="uk-UA" sz="3200" b="1" i="1" dirty="0" err="1">
                          <a:solidFill>
                            <a:srgbClr val="FF3399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язок</a:t>
                      </a:r>
                      <a:endParaRPr lang="ru-RU" sz="3200" dirty="0">
                        <a:solidFill>
                          <a:srgbClr val="FF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9FA"/>
                    </a:solidFill>
                  </a:tcPr>
                </a:tc>
              </a:tr>
              <a:tr h="10347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Овал 7"/>
          <p:cNvSpPr/>
          <p:nvPr/>
        </p:nvSpPr>
        <p:spPr>
          <a:xfrm>
            <a:off x="6553200" y="571500"/>
            <a:ext cx="6705600" cy="1219200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3399"/>
                </a:solidFill>
                <a:latin typeface="Monotype Corsiva" pitchFamily="66" charset="0"/>
              </a:rPr>
              <a:t>Контингент дітей</a:t>
            </a:r>
            <a:endParaRPr lang="ru-RU" sz="44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C:\Users\Laptop\Desktop\діти_1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200" y="6591300"/>
            <a:ext cx="4515946" cy="2409825"/>
          </a:xfrm>
          <a:prstGeom prst="rect">
            <a:avLst/>
          </a:prstGeom>
          <a:noFill/>
        </p:spPr>
      </p:pic>
      <p:pic>
        <p:nvPicPr>
          <p:cNvPr id="10" name="Picture 4" descr="C:\Users\Laptop\Desktop\діти2-removebg-preview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82401" y="2095500"/>
            <a:ext cx="4161552" cy="28194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09600" y="4381500"/>
            <a:ext cx="1143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У 2024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році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до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школи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йде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68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%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здобувачів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освіти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старших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груп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815301" y="8804997"/>
            <a:ext cx="1428584" cy="1325706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1506" name="Picture 2" descr="C:\Users\Laptop\Desktop\01-removebg-previe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582400" y="6134100"/>
            <a:ext cx="2209800" cy="2209800"/>
          </a:xfrm>
          <a:prstGeom prst="rect">
            <a:avLst/>
          </a:prstGeom>
          <a:noFill/>
        </p:spPr>
      </p:pic>
      <p:pic>
        <p:nvPicPr>
          <p:cNvPr id="21507" name="Picture 3" descr="C:\Users\Laptop\Desktop\фейс-removebg-preview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4400" y="723900"/>
            <a:ext cx="4337050" cy="2611657"/>
          </a:xfrm>
          <a:prstGeom prst="rect">
            <a:avLst/>
          </a:prstGeom>
          <a:noFill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4" cstate="print"/>
          <a:srcRect t="28264" r="1532" b="20019"/>
          <a:stretch>
            <a:fillRect/>
          </a:stretch>
        </p:blipFill>
        <p:spPr bwMode="auto">
          <a:xfrm>
            <a:off x="990600" y="3162300"/>
            <a:ext cx="461957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15" cstate="print"/>
          <a:srcRect t="44004" r="-1810" b="11024"/>
          <a:stretch>
            <a:fillRect/>
          </a:stretch>
        </p:blipFill>
        <p:spPr bwMode="auto">
          <a:xfrm>
            <a:off x="5867400" y="342900"/>
            <a:ext cx="46418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16" cstate="print"/>
          <a:srcRect t="38007" r="1532" b="14023"/>
          <a:stretch>
            <a:fillRect/>
          </a:stretch>
        </p:blipFill>
        <p:spPr bwMode="auto">
          <a:xfrm>
            <a:off x="11506200" y="0"/>
            <a:ext cx="4489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7" cstate="print"/>
          <a:srcRect t="15522" r="-139" b="33510"/>
          <a:stretch>
            <a:fillRect/>
          </a:stretch>
        </p:blipFill>
        <p:spPr bwMode="auto">
          <a:xfrm>
            <a:off x="13990918" y="3924300"/>
            <a:ext cx="429708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8" cstate="print"/>
          <a:srcRect t="32761" r="-1810" b="21518"/>
          <a:stretch>
            <a:fillRect/>
          </a:stretch>
        </p:blipFill>
        <p:spPr bwMode="auto">
          <a:xfrm>
            <a:off x="6629400" y="5143500"/>
            <a:ext cx="4495800" cy="45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447331" y="8556660"/>
            <a:ext cx="1267291" cy="1310101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6150869" y="239631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/>
          <p:cNvPicPr/>
          <p:nvPr/>
        </p:nvPicPr>
        <p:blipFill>
          <a:blip r:embed="rId12" cstate="print"/>
          <a:srcRect t="2757" r="-553" b="63608"/>
          <a:stretch>
            <a:fillRect/>
          </a:stretch>
        </p:blipFill>
        <p:spPr bwMode="auto">
          <a:xfrm>
            <a:off x="1371600" y="2400300"/>
            <a:ext cx="2590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6477000" y="495300"/>
            <a:ext cx="6019800" cy="1219200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3399"/>
                </a:solidFill>
                <a:latin typeface="Monotype Corsiva" pitchFamily="66" charset="0"/>
              </a:rPr>
              <a:t>Тематичні дні</a:t>
            </a:r>
            <a:endParaRPr lang="ru-RU" sz="48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13" cstate="print"/>
          <a:srcRect t="2664" r="-46" b="62500"/>
          <a:stretch>
            <a:fillRect/>
          </a:stretch>
        </p:blipFill>
        <p:spPr bwMode="auto">
          <a:xfrm>
            <a:off x="14478000" y="77724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4" cstate="print"/>
          <a:srcRect t="2737" r="1441" b="63406"/>
          <a:stretch>
            <a:fillRect/>
          </a:stretch>
        </p:blipFill>
        <p:spPr bwMode="auto">
          <a:xfrm>
            <a:off x="14401800" y="5219700"/>
            <a:ext cx="33210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5" cstate="print"/>
          <a:srcRect t="2721" r="-40" b="63363"/>
          <a:stretch>
            <a:fillRect/>
          </a:stretch>
        </p:blipFill>
        <p:spPr bwMode="auto">
          <a:xfrm>
            <a:off x="3048000" y="266700"/>
            <a:ext cx="285312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6" cstate="print"/>
          <a:srcRect t="2558" r="-29" b="63811"/>
          <a:stretch>
            <a:fillRect/>
          </a:stretch>
        </p:blipFill>
        <p:spPr bwMode="auto">
          <a:xfrm>
            <a:off x="0" y="800100"/>
            <a:ext cx="2804404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7" cstate="print"/>
          <a:srcRect t="2639" r="588" b="63333"/>
          <a:stretch>
            <a:fillRect/>
          </a:stretch>
        </p:blipFill>
        <p:spPr bwMode="auto">
          <a:xfrm>
            <a:off x="14935200" y="24765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8" cstate="print"/>
          <a:srcRect t="2818" r="-56" b="63585"/>
          <a:stretch>
            <a:fillRect/>
          </a:stretch>
        </p:blipFill>
        <p:spPr bwMode="auto">
          <a:xfrm>
            <a:off x="228600" y="42291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9" cstate="print"/>
          <a:srcRect t="2871" r="267" b="63158"/>
          <a:stretch>
            <a:fillRect/>
          </a:stretch>
        </p:blipFill>
        <p:spPr bwMode="auto">
          <a:xfrm>
            <a:off x="11658600" y="3162300"/>
            <a:ext cx="31242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20" cstate="print"/>
          <a:srcRect t="2265" r="-3191" b="64362"/>
          <a:stretch>
            <a:fillRect/>
          </a:stretch>
        </p:blipFill>
        <p:spPr bwMode="auto">
          <a:xfrm>
            <a:off x="4267200" y="2095500"/>
            <a:ext cx="35052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21" cstate="print"/>
          <a:srcRect l="27579" t="55224" r="1657" b="24209"/>
          <a:stretch>
            <a:fillRect/>
          </a:stretch>
        </p:blipFill>
        <p:spPr bwMode="auto">
          <a:xfrm>
            <a:off x="4419600" y="44577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22" cstate="print"/>
          <a:srcRect t="48968" b="19174"/>
          <a:stretch>
            <a:fillRect/>
          </a:stretch>
        </p:blipFill>
        <p:spPr bwMode="auto">
          <a:xfrm>
            <a:off x="12573000" y="3429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23" cstate="print"/>
          <a:srcRect t="14556" r="2419" b="60127"/>
          <a:stretch>
            <a:fillRect/>
          </a:stretch>
        </p:blipFill>
        <p:spPr bwMode="auto">
          <a:xfrm>
            <a:off x="7086600" y="7277100"/>
            <a:ext cx="4191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4" cstate="print"/>
          <a:srcRect t="8026" r="-1810" b="24516"/>
          <a:stretch>
            <a:fillRect/>
          </a:stretch>
        </p:blipFill>
        <p:spPr bwMode="auto">
          <a:xfrm>
            <a:off x="8001000" y="2019300"/>
            <a:ext cx="3505200" cy="517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5" cstate="print"/>
          <a:srcRect t="35759" r="1532" b="6527"/>
          <a:stretch>
            <a:fillRect/>
          </a:stretch>
        </p:blipFill>
        <p:spPr bwMode="auto">
          <a:xfrm>
            <a:off x="4419601" y="6979844"/>
            <a:ext cx="2209800" cy="288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1887200" y="5753100"/>
            <a:ext cx="203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905000" y="8401050"/>
            <a:ext cx="18859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C:\Users\Laptop\Desktop\Снимок экрана 2024-06-02 172624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371600" y="6210300"/>
            <a:ext cx="3048000" cy="1972979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7892338"/>
            <a:ext cx="2123728" cy="239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60641">
            <a:off x="4882794" y="1813242"/>
            <a:ext cx="894793" cy="776139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99026">
            <a:off x="13246028" y="5844202"/>
            <a:ext cx="715814" cy="1238238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2" cstate="print"/>
          <a:srcRect t="11930" r="-279" b="32979"/>
          <a:stretch>
            <a:fillRect/>
          </a:stretch>
        </p:blipFill>
        <p:spPr bwMode="auto">
          <a:xfrm>
            <a:off x="6248400" y="1562100"/>
            <a:ext cx="4572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71800" y="647700"/>
            <a:ext cx="1919111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0"/>
            <a:ext cx="179493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716000" y="266700"/>
            <a:ext cx="3962400" cy="23622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944600" y="4762500"/>
            <a:ext cx="3733800" cy="2281707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25200" y="2324100"/>
            <a:ext cx="3276600" cy="228600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2954000" y="7200900"/>
            <a:ext cx="4114800" cy="236220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39000" y="7048500"/>
            <a:ext cx="525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5486400" y="0"/>
            <a:ext cx="7010400" cy="1257300"/>
          </a:xfrm>
          <a:prstGeom prst="ellips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solidFill>
                  <a:srgbClr val="FF3399"/>
                </a:solidFill>
                <a:latin typeface="Monotype Corsiva" pitchFamily="66" charset="0"/>
              </a:rPr>
              <a:t>Тематичні  тижні</a:t>
            </a:r>
            <a:endParaRPr lang="ru-RU" sz="4800" b="1" dirty="0">
              <a:solidFill>
                <a:srgbClr val="FF3399"/>
              </a:solidFill>
              <a:latin typeface="Monotype Corsiva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0" cstate="print"/>
          <a:srcRect t="43254" r="1532" b="11774"/>
          <a:stretch>
            <a:fillRect/>
          </a:stretch>
        </p:blipFill>
        <p:spPr bwMode="auto">
          <a:xfrm>
            <a:off x="228600" y="1790700"/>
            <a:ext cx="329226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1" cstate="print"/>
          <a:srcRect t="23017" r="1532" b="23766"/>
          <a:stretch>
            <a:fillRect/>
          </a:stretch>
        </p:blipFill>
        <p:spPr bwMode="auto">
          <a:xfrm>
            <a:off x="2971800" y="2781300"/>
            <a:ext cx="322481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2" cstate="print"/>
          <a:srcRect t="12523" r="-139" b="38008"/>
          <a:stretch>
            <a:fillRect/>
          </a:stretch>
        </p:blipFill>
        <p:spPr bwMode="auto">
          <a:xfrm>
            <a:off x="304800" y="6438900"/>
            <a:ext cx="318212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3" cstate="print"/>
          <a:srcRect t="37258" r="13231" b="28264"/>
          <a:stretch>
            <a:fillRect/>
          </a:stretch>
        </p:blipFill>
        <p:spPr bwMode="auto">
          <a:xfrm>
            <a:off x="3810000" y="7048500"/>
            <a:ext cx="33540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reeform 9"/>
          <p:cNvSpPr/>
          <p:nvPr/>
        </p:nvSpPr>
        <p:spPr>
          <a:xfrm rot="2131520">
            <a:off x="1381944" y="5136849"/>
            <a:ext cx="946252" cy="1387845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4"/>
          <p:cNvSpPr/>
          <p:nvPr/>
        </p:nvSpPr>
        <p:spPr>
          <a:xfrm rot="4864910">
            <a:off x="17387868" y="7924579"/>
            <a:ext cx="894793" cy="776139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2" name="Рисунок 21"/>
          <p:cNvPicPr/>
          <p:nvPr/>
        </p:nvPicPr>
        <p:blipFill>
          <a:blip r:embed="rId24" cstate="print"/>
          <a:srcRect l="1966" t="3262" r="6389" b="63569"/>
          <a:stretch>
            <a:fillRect/>
          </a:stretch>
        </p:blipFill>
        <p:spPr bwMode="auto">
          <a:xfrm>
            <a:off x="11430000" y="4914900"/>
            <a:ext cx="1809678" cy="145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/>
          <p:nvPr/>
        </p:nvPicPr>
        <p:blipFill>
          <a:blip r:embed="rId25" cstate="print"/>
          <a:srcRect t="2871" r="3973" b="63664"/>
          <a:stretch>
            <a:fillRect/>
          </a:stretch>
        </p:blipFill>
        <p:spPr bwMode="auto">
          <a:xfrm>
            <a:off x="15163800" y="2857500"/>
            <a:ext cx="194524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26" cstate="print"/>
          <a:srcRect t="2802" r="658" b="63275"/>
          <a:stretch>
            <a:fillRect/>
          </a:stretch>
        </p:blipFill>
        <p:spPr bwMode="auto">
          <a:xfrm>
            <a:off x="11506200" y="495300"/>
            <a:ext cx="19177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881</Words>
  <Application>Microsoft Office PowerPoint</Application>
  <PresentationFormat>Произвольный</PresentationFormat>
  <Paragraphs>251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Bookman Old Style</vt:lpstr>
      <vt:lpstr>Monotype Corsiva</vt:lpstr>
      <vt:lpstr>Times New Roman</vt:lpstr>
      <vt:lpstr>Calibri</vt:lpstr>
      <vt:lpstr>Edwardian Script ITC</vt:lpstr>
      <vt:lpstr>Caveat Bold</vt:lpstr>
      <vt:lpstr>Symbol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 абзаца, копия</dc:title>
  <cp:lastModifiedBy>Laptop</cp:lastModifiedBy>
  <cp:revision>140</cp:revision>
  <dcterms:created xsi:type="dcterms:W3CDTF">2006-08-16T00:00:00Z</dcterms:created>
  <dcterms:modified xsi:type="dcterms:W3CDTF">2024-06-14T09:49:10Z</dcterms:modified>
  <dc:identifier>DAGG5mrXyn0</dc:identifier>
</cp:coreProperties>
</file>