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7" r:id="rId2"/>
    <p:sldId id="412" r:id="rId3"/>
    <p:sldId id="442" r:id="rId4"/>
    <p:sldId id="415" r:id="rId5"/>
    <p:sldId id="448" r:id="rId6"/>
    <p:sldId id="449" r:id="rId7"/>
    <p:sldId id="450" r:id="rId8"/>
    <p:sldId id="451" r:id="rId9"/>
    <p:sldId id="348" r:id="rId10"/>
    <p:sldId id="436" r:id="rId11"/>
    <p:sldId id="452" r:id="rId12"/>
    <p:sldId id="453" r:id="rId13"/>
    <p:sldId id="454" r:id="rId14"/>
    <p:sldId id="458" r:id="rId15"/>
    <p:sldId id="457" r:id="rId16"/>
    <p:sldId id="456" r:id="rId17"/>
    <p:sldId id="461" r:id="rId18"/>
    <p:sldId id="455" r:id="rId19"/>
    <p:sldId id="459" r:id="rId20"/>
    <p:sldId id="440" r:id="rId21"/>
    <p:sldId id="445" r:id="rId22"/>
    <p:sldId id="460" r:id="rId23"/>
    <p:sldId id="385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FF"/>
    <a:srgbClr val="33CC33"/>
    <a:srgbClr val="FF3399"/>
    <a:srgbClr val="FF9900"/>
    <a:srgbClr val="FFCC99"/>
    <a:srgbClr val="9966FF"/>
    <a:srgbClr val="00FF99"/>
    <a:srgbClr val="FF33CC"/>
    <a:srgbClr val="DEB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07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/>
              <a:t>Мережа</a:t>
            </a:r>
            <a:r>
              <a:rPr lang="uk-UA" baseline="0" dirty="0" smtClean="0"/>
              <a:t> груп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мережа груп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err="1">
                        <a:solidFill>
                          <a:schemeClr val="tx1"/>
                        </a:solidFill>
                      </a:rPr>
                      <a:t>Логопедичні групи; 3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І </a:t>
                    </a:r>
                    <a:r>
                      <a:rPr lang="ru-RU" dirty="0" err="1" smtClean="0">
                        <a:solidFill>
                          <a:schemeClr val="tx1"/>
                        </a:solidFill>
                      </a:rPr>
                      <a:t>молодші</a:t>
                    </a:r>
                    <a:endParaRPr lang="ru-RU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ru-RU" dirty="0" err="1" smtClean="0">
                        <a:solidFill>
                          <a:schemeClr val="tx1"/>
                        </a:solidFill>
                      </a:rPr>
                      <a:t>групи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-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2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Групи загального розвитку</c:v>
                </c:pt>
                <c:pt idx="1">
                  <c:v>Логопедичні групи</c:v>
                </c:pt>
                <c:pt idx="2">
                  <c:v>Групи раннього віку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explosion val="4"/>
          </c:dPt>
          <c:dPt>
            <c:idx val="1"/>
            <c:bubble3D val="0"/>
            <c:explosion val="4"/>
          </c:dPt>
          <c:dPt>
            <c:idx val="2"/>
            <c:bubble3D val="0"/>
            <c:explosion val="0"/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педагоги - 30</c:v>
                </c:pt>
                <c:pt idx="1">
                  <c:v>Обслуговуючий персонал - 24</c:v>
                </c:pt>
                <c:pt idx="2">
                  <c:v>медичний персонал - 2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24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uk-UA" sz="2800" dirty="0" smtClean="0">
                <a:solidFill>
                  <a:srgbClr val="00B050"/>
                </a:solidFill>
              </a:rPr>
              <a:t>8</a:t>
            </a:r>
            <a:r>
              <a:rPr lang="uk-UA" sz="2800" baseline="0" dirty="0" smtClean="0">
                <a:solidFill>
                  <a:srgbClr val="00B050"/>
                </a:solidFill>
              </a:rPr>
              <a:t> педагогів мають педагогічні звання</a:t>
            </a:r>
            <a:endParaRPr lang="ru-RU" sz="2800" dirty="0">
              <a:solidFill>
                <a:srgbClr val="00B05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104892449953957E-2"/>
          <c:y val="0.20333079575931789"/>
          <c:w val="0.68984882325778318"/>
          <c:h val="0.57870404337431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Вища категорія - 11 педагогів</c:v>
                </c:pt>
                <c:pt idx="1">
                  <c:v>І категорія - 7 педагогів</c:v>
                </c:pt>
                <c:pt idx="2">
                  <c:v>ІІ категорія - 5 педагогів</c:v>
                </c:pt>
                <c:pt idx="3">
                  <c:v>Відповідає  тарифному розряду - 7 педагогів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0.17</c:v>
                </c:pt>
                <c:pt idx="3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552757419737431"/>
          <c:y val="0.21533195089653567"/>
          <c:w val="0.30467450723027312"/>
          <c:h val="0.546982616836143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E58C9-684A-4F76-94A5-EE7A9F6ED218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82534-F723-450A-BB37-04B7DE656B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2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4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269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6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5164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9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02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1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0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4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9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1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9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Картинки по запросу фон к слайд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6913"/>
            <a:ext cx="9144000" cy="75549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42672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500090"/>
            <a:ext cx="8382000" cy="169684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ЗВІТ ДИРЕКТОРА </a:t>
            </a:r>
            <a:r>
              <a:rPr lang="ru-RU" sz="2400" b="1" dirty="0" smtClean="0">
                <a:solidFill>
                  <a:srgbClr val="0000FF"/>
                </a:solidFill>
              </a:rPr>
              <a:t>Л</a:t>
            </a:r>
            <a:r>
              <a:rPr lang="ru-RU" sz="2000" b="1" dirty="0" smtClean="0">
                <a:solidFill>
                  <a:srgbClr val="0000FF"/>
                </a:solidFill>
              </a:rPr>
              <a:t>ЮДМИЛИ </a:t>
            </a:r>
            <a:r>
              <a:rPr lang="ru-RU" sz="2400" b="1" dirty="0" smtClean="0">
                <a:solidFill>
                  <a:srgbClr val="0000FF"/>
                </a:solidFill>
              </a:rPr>
              <a:t>К</a:t>
            </a:r>
            <a:r>
              <a:rPr lang="ru-RU" sz="2000" b="1" dirty="0" smtClean="0">
                <a:solidFill>
                  <a:srgbClr val="0000FF"/>
                </a:solidFill>
              </a:rPr>
              <a:t>ОНСЕВИЧ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Х</a:t>
            </a:r>
            <a:r>
              <a:rPr lang="ru-RU" sz="2000" b="1" dirty="0" smtClean="0">
                <a:solidFill>
                  <a:srgbClr val="0000FF"/>
                </a:solidFill>
              </a:rPr>
              <a:t>ЕРСОНСЬКОГО ЯСЕЛ– САДКА №11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КОМБІНОВАНОГО  ТИПУ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З ЛОГОПЕДИЧНИМИ  ГРУПАМИ </a:t>
            </a:r>
            <a:r>
              <a:rPr lang="ru-RU" sz="2400" b="1" dirty="0" smtClean="0">
                <a:solidFill>
                  <a:srgbClr val="0000FF"/>
                </a:solidFill>
              </a:rPr>
              <a:t>Х</a:t>
            </a:r>
            <a:r>
              <a:rPr lang="ru-RU" sz="2000" b="1" dirty="0" smtClean="0">
                <a:solidFill>
                  <a:srgbClr val="0000FF"/>
                </a:solidFill>
              </a:rPr>
              <a:t>ЕРСОНСЬКОЇ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МІСЬКОЇ РАДИ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72200" y="5000636"/>
            <a:ext cx="2971800" cy="990600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Email: sadik11yasli@ukr.net</a:t>
            </a:r>
            <a:endParaRPr lang="ru-RU" sz="1600" dirty="0"/>
          </a:p>
        </p:txBody>
      </p:sp>
      <p:sp>
        <p:nvSpPr>
          <p:cNvPr id="7" name="Овал 6"/>
          <p:cNvSpPr/>
          <p:nvPr/>
        </p:nvSpPr>
        <p:spPr>
          <a:xfrm>
            <a:off x="2714612" y="5643578"/>
            <a:ext cx="3801604" cy="914400"/>
          </a:xfrm>
          <a:prstGeom prst="ellipse">
            <a:avLst/>
          </a:prstGeom>
          <a:solidFill>
            <a:srgbClr val="FF99FF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sad11ks.ua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0" y="5000636"/>
            <a:ext cx="3275856" cy="106680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м.Херсон</a:t>
            </a:r>
          </a:p>
          <a:p>
            <a:pPr algn="ctr"/>
            <a:r>
              <a:rPr lang="ru-RU" sz="1600" dirty="0" err="1" smtClean="0"/>
              <a:t>вул</a:t>
            </a:r>
            <a:r>
              <a:rPr lang="ru-RU" sz="1600" dirty="0" smtClean="0"/>
              <a:t>. </a:t>
            </a:r>
            <a:r>
              <a:rPr lang="ru-RU" sz="1600" dirty="0" err="1" smtClean="0"/>
              <a:t>Карби</a:t>
            </a:r>
            <a:r>
              <a:rPr lang="ru-RU" sz="1600" i="1" dirty="0" err="1" smtClean="0"/>
              <a:t>ш</a:t>
            </a:r>
            <a:r>
              <a:rPr lang="ru-RU" sz="1600" dirty="0" err="1" smtClean="0"/>
              <a:t>ева</a:t>
            </a:r>
            <a:r>
              <a:rPr lang="ru-RU" sz="1600" dirty="0" smtClean="0"/>
              <a:t> 26</a:t>
            </a:r>
            <a:r>
              <a:rPr lang="en-US" sz="1600" dirty="0" smtClean="0"/>
              <a:t>-</a:t>
            </a:r>
            <a:r>
              <a:rPr lang="ru-RU" sz="1600" dirty="0" smtClean="0"/>
              <a:t>а</a:t>
            </a:r>
            <a:endParaRPr lang="ru-RU" sz="1600" dirty="0"/>
          </a:p>
        </p:txBody>
      </p:sp>
      <p:pic>
        <p:nvPicPr>
          <p:cNvPr id="9" name="Рисунок 8" descr="C:\Documents and Settings\Администратор\Рабочий стол\фото к презентации\DSC074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5560640" cy="3159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86409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Кваліфікаційні категорії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416708"/>
              </p:ext>
            </p:extLst>
          </p:nvPr>
        </p:nvGraphicFramePr>
        <p:xfrm>
          <a:off x="395288" y="1268413"/>
          <a:ext cx="8281168" cy="532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154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67745" y="188913"/>
            <a:ext cx="4824536" cy="575791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тестація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954540"/>
              </p:ext>
            </p:extLst>
          </p:nvPr>
        </p:nvGraphicFramePr>
        <p:xfrm>
          <a:off x="467544" y="908720"/>
          <a:ext cx="7560839" cy="5012436"/>
        </p:xfrm>
        <a:graphic>
          <a:graphicData uri="http://schemas.openxmlformats.org/drawingml/2006/table">
            <a:tbl>
              <a:tblPr firstRow="1" firstCol="1" bandRow="1"/>
              <a:tblGrid>
                <a:gridCol w="1844039"/>
                <a:gridCol w="1905600"/>
                <a:gridCol w="1905600"/>
                <a:gridCol w="1905600"/>
              </a:tblGrid>
              <a:tr h="518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Пройшли </a:t>
                      </a:r>
                      <a:r>
                        <a:rPr lang="uk-UA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атестацію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(ПІБ)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Атестацію перенесено на 1 рік (ПІБ)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Причина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Носова Вікторія Володимирівна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Відповідає 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раніше встановленому 10 розряду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Джусан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Олена Анатоліївна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Своєчасно не пройдені курси підвищення кваліфікації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заява від 10.10.2022)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Турчина Інна Григорівна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Відповідає раніше встановленій ІІ кваліфікаційній категорії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Смольянова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Олена Миколаївна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Своєчасно не пройдені курси підвищення кваліфікації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заява від 10.10.2022)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Тюф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Олена Олександрівна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Своєчасно не пройдені курси підвищення кваліфікації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заява від 10.10.2022)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Іванова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Катерина</a:t>
                      </a:r>
                      <a:r>
                        <a:rPr lang="uk-UA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</a:t>
                      </a:r>
                      <a:r>
                        <a:rPr lang="en-US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uk-UA" sz="1400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ячеславівна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Знаходиться на тимчасово окупованій території Херсонщини 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 лівобережжя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(заява від 14.12.2022р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653" marR="35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03450" y="2160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921625" cy="100783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урси підвищення кваліфікації </a:t>
            </a:r>
            <a:b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в КНВЗ «ХАНО»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508105" y="4509120"/>
            <a:ext cx="2880320" cy="2041401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14600"/>
            <a:ext cx="2732067" cy="18288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33610" r="2964" b="35102"/>
          <a:stretch/>
        </p:blipFill>
        <p:spPr bwMode="auto">
          <a:xfrm>
            <a:off x="660486" y="4509120"/>
            <a:ext cx="3047418" cy="2041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6084168" y="1196752"/>
            <a:ext cx="2736304" cy="201262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t="33167" b="34660"/>
          <a:stretch/>
        </p:blipFill>
        <p:spPr bwMode="auto">
          <a:xfrm>
            <a:off x="323528" y="1434480"/>
            <a:ext cx="2558281" cy="1774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22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188913"/>
            <a:ext cx="6806009" cy="64779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Сторінка у 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Facebook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6300192" y="836712"/>
            <a:ext cx="1944216" cy="284607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b="7948"/>
          <a:stretch/>
        </p:blipFill>
        <p:spPr>
          <a:xfrm>
            <a:off x="539552" y="836713"/>
            <a:ext cx="1800200" cy="257522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26962" r="2174" b="27183"/>
          <a:stretch/>
        </p:blipFill>
        <p:spPr bwMode="auto">
          <a:xfrm>
            <a:off x="3347865" y="836712"/>
            <a:ext cx="2376264" cy="27975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683568" y="3801921"/>
            <a:ext cx="1656184" cy="284256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3527885" y="3861048"/>
            <a:ext cx="2016223" cy="281525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r="-102" b="8977"/>
          <a:stretch/>
        </p:blipFill>
        <p:spPr bwMode="auto">
          <a:xfrm>
            <a:off x="6366019" y="3933056"/>
            <a:ext cx="1878389" cy="2743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09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88913"/>
            <a:ext cx="7454081" cy="1079847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онсультативна робота практичного психолога – Ганни ІНІХОВОЇ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r="-2507" b="34144"/>
          <a:stretch/>
        </p:blipFill>
        <p:spPr bwMode="auto">
          <a:xfrm>
            <a:off x="4059495" y="2115874"/>
            <a:ext cx="1162050" cy="1664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r="-136" b="7182"/>
          <a:stretch/>
        </p:blipFill>
        <p:spPr bwMode="auto">
          <a:xfrm>
            <a:off x="7164287" y="2476872"/>
            <a:ext cx="1852811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-1" r="-3247" b="16022"/>
          <a:stretch/>
        </p:blipFill>
        <p:spPr bwMode="auto">
          <a:xfrm>
            <a:off x="107504" y="2376859"/>
            <a:ext cx="2162552" cy="340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r="3406" b="16685"/>
          <a:stretch/>
        </p:blipFill>
        <p:spPr bwMode="auto">
          <a:xfrm>
            <a:off x="2270056" y="4208084"/>
            <a:ext cx="1553247" cy="2360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r="-1276" b="15801"/>
          <a:stretch/>
        </p:blipFill>
        <p:spPr bwMode="auto">
          <a:xfrm>
            <a:off x="5817527" y="4511288"/>
            <a:ext cx="1346761" cy="2158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r="-44" b="15580"/>
          <a:stretch/>
        </p:blipFill>
        <p:spPr bwMode="auto">
          <a:xfrm>
            <a:off x="2270056" y="1819012"/>
            <a:ext cx="1734567" cy="2258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/>
          <a:srcRect r="-44" b="19116"/>
          <a:stretch/>
        </p:blipFill>
        <p:spPr bwMode="auto">
          <a:xfrm>
            <a:off x="5652120" y="1918998"/>
            <a:ext cx="1274752" cy="2289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9"/>
          <a:srcRect r="2174" b="16243"/>
          <a:stretch/>
        </p:blipFill>
        <p:spPr bwMode="auto">
          <a:xfrm>
            <a:off x="4211960" y="4296024"/>
            <a:ext cx="1190625" cy="2272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04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"/>
            <a:ext cx="8424935" cy="90872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Самоосвіта </a:t>
            </a:r>
            <a:r>
              <a:rPr lang="uk-UA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педагогіів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 -154 освітніх сертифікатів українського зразка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C:\Диск Д резерв\АСВЕТА\МОЇ сертифікати\1556_Чорні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9" y="1066139"/>
            <a:ext cx="2187689" cy="118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915816" y="1144737"/>
            <a:ext cx="1975485" cy="140017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7083587" y="1144737"/>
            <a:ext cx="1440160" cy="176616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182303" y="2253697"/>
            <a:ext cx="1971675" cy="139319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8109" t="9259" r="19551"/>
          <a:stretch/>
        </p:blipFill>
        <p:spPr bwMode="auto">
          <a:xfrm>
            <a:off x="7060329" y="5161657"/>
            <a:ext cx="1977033" cy="1418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t="38141" r="3181" b="31456"/>
          <a:stretch/>
        </p:blipFill>
        <p:spPr bwMode="auto">
          <a:xfrm>
            <a:off x="4036282" y="3114160"/>
            <a:ext cx="2096750" cy="1575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8"/>
          <a:stretch>
            <a:fillRect/>
          </a:stretch>
        </p:blipFill>
        <p:spPr>
          <a:xfrm>
            <a:off x="296079" y="3763283"/>
            <a:ext cx="1251585" cy="17526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9944" t="22494" r="5687" b="42074"/>
          <a:stretch/>
        </p:blipFill>
        <p:spPr bwMode="auto">
          <a:xfrm>
            <a:off x="5084657" y="4914815"/>
            <a:ext cx="1828800" cy="1304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5228590" y="1045292"/>
            <a:ext cx="1285240" cy="19050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6513831" y="3114160"/>
            <a:ext cx="2453918" cy="1464271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2"/>
          <a:stretch>
            <a:fillRect/>
          </a:stretch>
        </p:blipFill>
        <p:spPr>
          <a:xfrm>
            <a:off x="182303" y="5570758"/>
            <a:ext cx="1524635" cy="110490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13"/>
          <a:stretch>
            <a:fillRect/>
          </a:stretch>
        </p:blipFill>
        <p:spPr>
          <a:xfrm>
            <a:off x="1818277" y="4578431"/>
            <a:ext cx="1330981" cy="1874905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4"/>
          <a:stretch>
            <a:fillRect/>
          </a:stretch>
        </p:blipFill>
        <p:spPr>
          <a:xfrm>
            <a:off x="3478005" y="4914814"/>
            <a:ext cx="1413594" cy="1704474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15"/>
          <a:stretch>
            <a:fillRect/>
          </a:stretch>
        </p:blipFill>
        <p:spPr>
          <a:xfrm>
            <a:off x="2339753" y="2539987"/>
            <a:ext cx="1445458" cy="20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1" y="1"/>
            <a:ext cx="5544616" cy="764704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У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часть у заходах і </a:t>
            </a:r>
            <a:r>
              <a:rPr lang="uk-UA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проєктах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r="-44" b="14033"/>
          <a:stretch/>
        </p:blipFill>
        <p:spPr bwMode="auto">
          <a:xfrm>
            <a:off x="161453" y="437778"/>
            <a:ext cx="2016224" cy="2575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r="-44" b="41879"/>
          <a:stretch/>
        </p:blipFill>
        <p:spPr bwMode="auto">
          <a:xfrm>
            <a:off x="3338643" y="476672"/>
            <a:ext cx="2074989" cy="2536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33812" r="2174" b="6519"/>
          <a:stretch/>
        </p:blipFill>
        <p:spPr bwMode="auto">
          <a:xfrm>
            <a:off x="6948264" y="188640"/>
            <a:ext cx="1771650" cy="240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3" y="3385916"/>
            <a:ext cx="2123728" cy="239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r="-152" b="49401"/>
          <a:stretch/>
        </p:blipFill>
        <p:spPr bwMode="auto">
          <a:xfrm>
            <a:off x="3404029" y="3013436"/>
            <a:ext cx="1944216" cy="269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t="43758" r="-44"/>
          <a:stretch/>
        </p:blipFill>
        <p:spPr bwMode="auto">
          <a:xfrm>
            <a:off x="6948265" y="3171077"/>
            <a:ext cx="2044352" cy="2850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/>
          <a:srcRect t="9282" r="16712" b="52928"/>
          <a:stretch/>
        </p:blipFill>
        <p:spPr bwMode="auto">
          <a:xfrm>
            <a:off x="1312420" y="4930543"/>
            <a:ext cx="1900302" cy="1874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9"/>
          <a:srcRect t="8840" r="9812" b="52265"/>
          <a:stretch/>
        </p:blipFill>
        <p:spPr bwMode="auto">
          <a:xfrm>
            <a:off x="5508104" y="4938314"/>
            <a:ext cx="2104075" cy="1874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10"/>
          <a:srcRect t="9282" r="13262" b="53149"/>
          <a:stretch/>
        </p:blipFill>
        <p:spPr bwMode="auto">
          <a:xfrm>
            <a:off x="1807365" y="2637865"/>
            <a:ext cx="1512825" cy="1496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11"/>
          <a:srcRect t="43646" r="-1122" b="20137"/>
          <a:stretch/>
        </p:blipFill>
        <p:spPr bwMode="auto">
          <a:xfrm>
            <a:off x="5348245" y="2598464"/>
            <a:ext cx="1657380" cy="1406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39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        РАЗОМ ДО ПЕРЕМОГИ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   Волонтерська діяльність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9316309" y="4933538"/>
          <a:ext cx="88771" cy="3733038"/>
        </p:xfrm>
        <a:graphic>
          <a:graphicData uri="http://schemas.openxmlformats.org/drawingml/2006/table">
            <a:tbl>
              <a:tblPr firstRow="1" firstCol="1" bandRow="1"/>
              <a:tblGrid>
                <a:gridCol w="60701"/>
                <a:gridCol w="2807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ОПИС ІДЕЇ ПРОЄКТУ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Пріоритет С. SMART - громада якісних соціальних послуг та просторів розвитку</a:t>
                      </a:r>
                      <a:r>
                        <a:rPr lang="uk-UA" sz="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Стратегічна ціль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С.1.Безпека та цивільний захист населення ОЦ С.1.2..Обладнання сховищ, матеріальне забезпечення населення засобами захисту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«Капітальний ремонт та обладнання найпростішого укриття Херсонського ясел-садка № 11 комбінованого типу з логопедичними групами Херсонської міської ради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вул. Карбишева 26-а у м. Херсоні»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Реалізація проекту направлена на досягнення цілей: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Обладнання укриття, яке буде відповідати вимогам чинного законодавства.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Створення безпечного освітнього простору для здобувачів освіти (130 чол.), працівників закладу (30 чол.).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Створення можливості для організації освітнього процесу у очному та змішаному форматах.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Мікрорайон обслуговування </a:t>
                      </a: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Херсонського ясел-садка № 11 комбінованого типу з логопедичними групами 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Херсонської міської ради 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Здобувачі освіти (130 чол.), працівники закладу (30 чол.).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32">
                <a:tc>
                  <a:txBody>
                    <a:bodyPr/>
                    <a:lstStyle/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Мета: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Реконструкція підвального приміщення: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  Облаштування  другого евакуаційного виходу.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 Капітальний ремонт стін, підлоги та стелі – 100 м.кв.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1.3.</a:t>
                      </a:r>
                      <a:r>
                        <a:rPr lang="uk-UA" sz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Встановлення системи вентиляції.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1.4. Реконструкція системи водопостачання та водовідведення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1.5.  Облаштування </a:t>
                      </a:r>
                      <a:r>
                        <a:rPr lang="ru-RU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санітарн</a:t>
                      </a:r>
                      <a:r>
                        <a:rPr lang="ru-RU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ої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кімнати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1.6. Забезпечення укриття автономним джерелом електропостачання та обігріву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1.7.  Забезпечення необхідними засобами пожежогасіння.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Відсутність укриття в закладі, не  може  гарантувати безпечне перебування здобувачів освіти у закладі.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Загальна площа приміщень укриття – 100 м.кв.,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отримувачів вигоди – 160чол.,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орієнтовна вартість проєкту –  1 млн.грн.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63446" y="3212977"/>
            <a:ext cx="2417692" cy="309634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88223" y="274957"/>
            <a:ext cx="1985645" cy="264795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1800199" cy="251824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79512" y="3363455"/>
            <a:ext cx="1989472" cy="294925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2555776" y="4077072"/>
            <a:ext cx="2108603" cy="264795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2267744" y="1142999"/>
            <a:ext cx="2263310" cy="177990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8"/>
          <a:stretch>
            <a:fillRect/>
          </a:stretch>
        </p:blipFill>
        <p:spPr>
          <a:xfrm>
            <a:off x="4681403" y="2032952"/>
            <a:ext cx="1838689" cy="24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0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921625" cy="935831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Збереження та поповнення контингенту дітей на 2023/2024 </a:t>
            </a:r>
            <a:r>
              <a:rPr lang="uk-UA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н.р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19093"/>
          <a:stretch/>
        </p:blipFill>
        <p:spPr bwMode="auto">
          <a:xfrm>
            <a:off x="3275856" y="1271980"/>
            <a:ext cx="2304256" cy="3237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r="-116" b="25705"/>
          <a:stretch/>
        </p:blipFill>
        <p:spPr bwMode="auto">
          <a:xfrm>
            <a:off x="6300192" y="1247774"/>
            <a:ext cx="2232248" cy="3261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" r="1188" b="40110"/>
          <a:stretch/>
        </p:blipFill>
        <p:spPr bwMode="auto">
          <a:xfrm>
            <a:off x="251520" y="1247774"/>
            <a:ext cx="2088232" cy="3405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4585" y="4653136"/>
            <a:ext cx="4572000" cy="19148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  <a:cs typeface="Times New Roman"/>
              </a:rPr>
              <a:t>На даний час у ясла-садок зареєструвалось  33 дитини: </a:t>
            </a:r>
            <a:endParaRPr lang="ru-RU" sz="1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uk-UA" dirty="0">
                <a:latin typeface="Times New Roman"/>
                <a:ea typeface="Calibri"/>
                <a:cs typeface="Times New Roman"/>
              </a:rPr>
              <a:t>І молодша група – 4 дитини;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uk-UA" dirty="0">
                <a:latin typeface="Times New Roman"/>
                <a:ea typeface="Calibri"/>
                <a:cs typeface="Times New Roman"/>
              </a:rPr>
              <a:t>ІІ молодша група  –  21 дитина;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uk-UA" dirty="0">
                <a:latin typeface="Times New Roman"/>
                <a:ea typeface="Calibri"/>
                <a:cs typeface="Times New Roman"/>
              </a:rPr>
              <a:t>середня група – 4 дитини;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/>
              <a:buChar char=""/>
            </a:pPr>
            <a:r>
              <a:rPr lang="uk-UA" dirty="0">
                <a:latin typeface="Times New Roman"/>
                <a:ea typeface="Calibri"/>
                <a:cs typeface="Times New Roman"/>
              </a:rPr>
              <a:t>старша група –  3 дитини.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4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913"/>
            <a:ext cx="7670105" cy="935831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дея </a:t>
            </a:r>
            <a:r>
              <a:rPr lang="uk-UA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проєкту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 капітального ремонту та обладнання найпростішого укриття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467733"/>
              </p:ext>
            </p:extLst>
          </p:nvPr>
        </p:nvGraphicFramePr>
        <p:xfrm>
          <a:off x="323528" y="1484784"/>
          <a:ext cx="3384376" cy="4824535"/>
        </p:xfrm>
        <a:graphic>
          <a:graphicData uri="http://schemas.openxmlformats.org/drawingml/2006/table">
            <a:tbl>
              <a:tblPr firstRow="1" firstCol="1" bandRow="1"/>
              <a:tblGrid>
                <a:gridCol w="3154556"/>
                <a:gridCol w="229820"/>
              </a:tblGrid>
              <a:tr h="12871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ОПИС ІДЕЇ ПРОЄКТУ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9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Пріоритет С. SMART - громада якісних соціальних послуг та просторів розвитку</a:t>
                      </a:r>
                      <a:r>
                        <a:rPr lang="uk-UA" sz="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Стратегічна ціль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С.1.Безпека та цивільний захист населення ОЦ С.1.2..Обладнання сховищ, матеріальне забезпечення населення засобами захисту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44717" marR="44717" marT="22359" marB="223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39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«Капітальний ремонт та обладнання найпростішого укриття Херсонського ясел-садка № 11 комбінованого типу з логопедичними групами Херсонської міської ради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вул. Карбишева 26-а у м. Херсоні»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44717" marR="44717" marT="22359" marB="223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01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Реалізація проекту направлена на досягнення цілей: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Обладнання укриття, яке буде відповідати вимогам чинного законодавства.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Створення безпечного освітнього простору для здобувачів освіти (130 чол.), працівників закладу (30 чол.).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Створення можливості для організації освітнього процесу у очному та змішаному форматах.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44717" marR="44717" marT="22359" marB="223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6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Мікрорайон обслуговування </a:t>
                      </a:r>
                      <a:r>
                        <a:rPr lang="uk-UA" sz="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Херсонського ясел-садка № 11 комбінованого типу з логопедичними групами </a:t>
                      </a:r>
                      <a:r>
                        <a:rPr lang="uk-UA" sz="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Херсонської міської ради 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44717" marR="44717" marT="22359" marB="223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22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Здобувачі освіти (130 чол.), працівники закладу (30 чол.).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44717" marR="44717" marT="22359" marB="223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22213">
                <a:tc>
                  <a:txBody>
                    <a:bodyPr/>
                    <a:lstStyle/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Мета: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Реконструкція підвального приміщення: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  Облаштування  другого евакуаційного виходу.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 Капітальний ремонт стін, підлоги та стелі – 100 </a:t>
                      </a:r>
                      <a:r>
                        <a:rPr lang="uk-UA" sz="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м.кв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1.3.</a:t>
                      </a:r>
                      <a:r>
                        <a:rPr lang="uk-UA" sz="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Встановлення системи вентиляції.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1.4. Реконструкція системи водопостачання та водовідведення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1.5.  Облаштування </a:t>
                      </a:r>
                      <a:r>
                        <a:rPr lang="ru-RU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санітарн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ої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кімнати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1.6. Забезпечення укриття автономним джерелом електропостачання та обігріву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1.7.  Забезпечення необхідними засобами пожежогасіння.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Відсутність укриття в закладі, не  може  гарантувати безпечне перебування здобувачів освіти у закладі.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Загальна площа приміщень укриття – 100 </a:t>
                      </a:r>
                      <a:r>
                        <a:rPr lang="uk-UA" sz="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м.кв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.,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отримувачів вигоди – 160чол.,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орієнтовна вартість </a:t>
                      </a:r>
                      <a:r>
                        <a:rPr lang="uk-UA" sz="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проєкту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–  1 </a:t>
                      </a:r>
                      <a:r>
                        <a:rPr lang="uk-UA" sz="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млн.грн</a:t>
                      </a:r>
                      <a:r>
                        <a:rPr lang="uk-UA" sz="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4717" marR="44717" marT="22359" marB="223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73394"/>
              </p:ext>
            </p:extLst>
          </p:nvPr>
        </p:nvGraphicFramePr>
        <p:xfrm>
          <a:off x="4139952" y="1556791"/>
          <a:ext cx="3456384" cy="4745534"/>
        </p:xfrm>
        <a:graphic>
          <a:graphicData uri="http://schemas.openxmlformats.org/drawingml/2006/table">
            <a:tbl>
              <a:tblPr firstRow="1" firstCol="1" bandRow="1"/>
              <a:tblGrid>
                <a:gridCol w="1256968"/>
                <a:gridCol w="2199416"/>
              </a:tblGrid>
              <a:tr h="2512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Ключові заходи та час реалізації </a:t>
                      </a:r>
                      <a:r>
                        <a:rPr lang="uk-UA" sz="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проєкту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Розробка та оформлення </a:t>
                      </a:r>
                      <a:r>
                        <a:rPr lang="uk-UA" sz="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проєктно-кошторисної</a:t>
                      </a: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документації (на проведення капітального ремонту підвального приміщення) (30.07.2024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 Підписання договорів з </a:t>
                      </a:r>
                      <a:r>
                        <a:rPr lang="uk-UA" sz="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проєктною</a:t>
                      </a: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та підрядною організаціями (які будуть виконувати роботи).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Складання та затвердження графіків з будівельно-монтажних організаціями, які будуть виконувати ремонтні роботи.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Визначення підрядної організації (до 30.08.2024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7320" algn="l"/>
                          <a:tab pos="191135" algn="l"/>
                        </a:tabLs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Визначення організації та підписання з нею договору про здійснення технічного нагляду (до 30.08.2024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7320" algn="l"/>
                          <a:tab pos="191135" algn="l"/>
                        </a:tabLs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Проведення будівельно-монтажних та ремонтних робіт (до 30.10.2024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7320" algn="l"/>
                          <a:tab pos="191135" algn="l"/>
                        </a:tabLs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 Монтаж і установка обладнання. Забезпечення укриття автономних джерелом електропостачання та обігріву. Монтаж комунікацій (до 30.11.2024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  </a:t>
                      </a:r>
                      <a:r>
                        <a:rPr lang="uk-UA" sz="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Пуско-налагоджувальні</a:t>
                      </a: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роботи (до 30.12.2024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 Закупівля необхідних засобів пожежогасіння на випадок надзвичайних ситуацій (до 30.10.2024 р.).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 Організація  освітнього середовища в укритті на випадок надзвичайних ситуацій (оснащення місцями для сидіння/лежання, ємностями з питною водою із розрахунку 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indent="-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 на добу на людину, контейнерами для зберігання продуктів харчування; резервним освітленням (електричними ліхтарями); засобами для надання медичної допомоги; засобами зв’язку (телефоном, радіоприймачем); лопатами, ломами, сокирами)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3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Очікувані якісні результати / індикатори реалізації проєкту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Впровадження проєкту дасть змогу: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обладнати укриття для учасників освітнього процесу та мешканців мікрорайону.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- знизити ризики наслідків уражень в разі можливих надзвичайних ситуацій</a:t>
                      </a: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організувати   очне/змішане  навчання для </a:t>
                      </a:r>
                      <a:r>
                        <a:rPr lang="uk-UA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здобувачів освіти закладу дошкільної освіти</a:t>
                      </a: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5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Очікувані результати  реалізації проєкту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uk-UA" sz="400">
                          <a:effectLst/>
                          <a:latin typeface="Times New Roman"/>
                          <a:ea typeface="Calibri"/>
                        </a:rPr>
                        <a:t>Покращення  умов освітнього процесу у закладі дошкільної освіти.</a:t>
                      </a:r>
                      <a:endParaRPr lang="ru-RU" sz="400">
                        <a:effectLst/>
                        <a:latin typeface="Calibri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uk-UA" sz="400">
                          <a:effectLst/>
                          <a:latin typeface="Times New Roman"/>
                          <a:ea typeface="Calibri"/>
                        </a:rPr>
                        <a:t> Забезпечення безпечного перебування дітей та працівників під час надзвичайних ситуацій.</a:t>
                      </a:r>
                      <a:endParaRPr lang="ru-RU" sz="400">
                        <a:effectLst/>
                        <a:latin typeface="Calibri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uk-UA" sz="400">
                          <a:effectLst/>
                          <a:latin typeface="Times New Roman"/>
                          <a:ea typeface="Calibri"/>
                        </a:rPr>
                        <a:t>Організація змішаного навчання.</a:t>
                      </a:r>
                      <a:endParaRPr lang="ru-RU" sz="400">
                        <a:effectLst/>
                        <a:latin typeface="Calibri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Час проведення проєкту (місяць, рік)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01.01.2024 р. - 31.12.2024 р.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Орієнтовна вартість проєкту, млн. грн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0</a:t>
                      </a:r>
                      <a:r>
                        <a:rPr lang="uk-UA" sz="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00 000 грн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Джерела фінансування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Міський бюджет, ДФРР, кошти секторальної бюджетної підтримки ЄС, міжнародна технічна допомога.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2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Відповідальний виконавець від ОМС/ВА</a:t>
                      </a:r>
                      <a:endParaRPr lang="ru-RU" sz="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Херсонська міська військова адміністрація/міська рада, управління капітального будівництва  та управління освіти Херсонської міської ради, громадські організації, міжнародні донорські організації, Херсонський ясла-садок № 11 комбінованого типу з логопедичними групами Херсонської міської ради</a:t>
                      </a:r>
                      <a:endParaRPr lang="ru-RU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817" marR="24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0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>
                <a:solidFill>
                  <a:srgbClr val="0000FF"/>
                </a:solidFill>
              </a:rPr>
              <a:t>Всього груп – </a:t>
            </a:r>
            <a:r>
              <a:rPr lang="uk-UA" sz="3200" b="1" i="1" dirty="0" smtClean="0">
                <a:solidFill>
                  <a:srgbClr val="0000FF"/>
                </a:solidFill>
              </a:rPr>
              <a:t>13 </a:t>
            </a:r>
            <a:r>
              <a:rPr lang="uk-UA" sz="3200" b="1" i="1" dirty="0">
                <a:solidFill>
                  <a:srgbClr val="0000FF"/>
                </a:solidFill>
              </a:rPr>
              <a:t/>
            </a:r>
            <a:br>
              <a:rPr lang="uk-UA" sz="3200" b="1" i="1" dirty="0">
                <a:solidFill>
                  <a:srgbClr val="0000FF"/>
                </a:solidFill>
              </a:rPr>
            </a:br>
            <a:r>
              <a:rPr lang="uk-UA" sz="3200" b="1" i="1" dirty="0">
                <a:solidFill>
                  <a:srgbClr val="0000FF"/>
                </a:solidFill>
              </a:rPr>
              <a:t>середня кількість </a:t>
            </a:r>
            <a:r>
              <a:rPr lang="uk-UA" sz="3200" b="1" i="1" dirty="0" smtClean="0">
                <a:solidFill>
                  <a:srgbClr val="0000FF"/>
                </a:solidFill>
              </a:rPr>
              <a:t>дітей </a:t>
            </a:r>
            <a:r>
              <a:rPr lang="uk-UA" sz="3200" b="1" i="1" dirty="0">
                <a:solidFill>
                  <a:srgbClr val="0000FF"/>
                </a:solidFill>
              </a:rPr>
              <a:t>– </a:t>
            </a:r>
            <a:r>
              <a:rPr lang="uk-UA" sz="3200" b="1" i="1" dirty="0" smtClean="0">
                <a:solidFill>
                  <a:srgbClr val="0000FF"/>
                </a:solidFill>
              </a:rPr>
              <a:t>184 </a:t>
            </a:r>
            <a:endParaRPr lang="ru-RU" sz="32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552345"/>
              </p:ext>
            </p:extLst>
          </p:nvPr>
        </p:nvGraphicFramePr>
        <p:xfrm>
          <a:off x="609600" y="1484784"/>
          <a:ext cx="6770712" cy="455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49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86409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  Контингент працівників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9316309" y="4933538"/>
          <a:ext cx="88771" cy="3731959"/>
        </p:xfrm>
        <a:graphic>
          <a:graphicData uri="http://schemas.openxmlformats.org/drawingml/2006/table">
            <a:tbl>
              <a:tblPr firstRow="1" firstCol="1" bandRow="1"/>
              <a:tblGrid>
                <a:gridCol w="60701"/>
                <a:gridCol w="2807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ОПИС ІДЕЇ ПРОЄКТУ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Пріоритет С. SMART - громада якісних соціальних послуг та просторів розвитку</a:t>
                      </a:r>
                      <a:r>
                        <a:rPr lang="uk-UA" sz="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Стратегічна ціль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С.1.Безпека та цивільний захист населення ОЦ С.1.2..Обладнання сховищ, матеріальне забезпечення населення засобами захисту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«Капітальний ремонт та обладнання найпростішого укриття Херсонського ясел-садка № 11 комбінованого типу з логопедичними групами Херсонської міської ради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вул. Карбишева 26-а у м. Херсоні»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Реалізація проекту направлена на досягнення цілей: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Обладнання укриття, яке буде відповідати вимогам чинного законодавства.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Створення безпечного освітнього простору для здобувачів освіти (130 чол.), працівників закладу (30 чол.).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Створення можливості для організації освітнього процесу у очному та змішаному форматах.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Мікрорайон обслуговування </a:t>
                      </a: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Херсонського ясел-садка № 11 комбінованого типу з логопедичними групами 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Херсонської міської ради 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Здобувачі освіти (130 чол.), працівники закладу (30 чол.).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32">
                <a:tc>
                  <a:txBody>
                    <a:bodyPr/>
                    <a:lstStyle/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Мета: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Реконструкція підвального приміщення: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  Облаштування  другого евакуаційного виходу.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 Капітальний ремонт стін, підлоги та стелі – 100 м.кв.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1.3.</a:t>
                      </a:r>
                      <a:r>
                        <a:rPr lang="uk-UA" sz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Встановлення системи вентиляції.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1.4. Реконструкція системи водопостачання та водовідведення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1.5.  Облаштування </a:t>
                      </a:r>
                      <a:r>
                        <a:rPr lang="ru-RU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санітарн</a:t>
                      </a:r>
                      <a:r>
                        <a:rPr lang="ru-RU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ої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кімнати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1.6. Забезпечення укриття автономним джерелом електропостачання та обігріву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1.7.  Забезпечення необхідними засобами пожежогасіння.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Відсутність укриття в закладі, не  може  гарантувати безпечне перебування здобувачів освіти у закладі.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Загальна площа приміщень укриття – 100 м.кв.,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отримувачів вигоди – 160чол.,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орієнтовна вартість проєкту –  1 млн.грн.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966931"/>
              </p:ext>
            </p:extLst>
          </p:nvPr>
        </p:nvGraphicFramePr>
        <p:xfrm>
          <a:off x="251520" y="1340768"/>
          <a:ext cx="8352928" cy="2917762"/>
        </p:xfrm>
        <a:graphic>
          <a:graphicData uri="http://schemas.openxmlformats.org/drawingml/2006/table">
            <a:tbl>
              <a:tblPr firstRow="1" firstCol="1" bandRow="1"/>
              <a:tblGrid>
                <a:gridCol w="1800200"/>
                <a:gridCol w="1339020"/>
                <a:gridCol w="1569610"/>
                <a:gridCol w="1569610"/>
                <a:gridCol w="2074488"/>
              </a:tblGrid>
              <a:tr h="792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Працівники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solidFill>
                            <a:srgbClr val="4F6228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solidFill>
                            <a:srgbClr val="4F6228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Міста України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solidFill>
                            <a:srgbClr val="4F6228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кордоном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solidFill>
                            <a:srgbClr val="4F6228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окупованій території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407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4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Тех. працівники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---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Всього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55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Sveta\Desktop\Screenshot_20210531-19225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50" r="-1600" b="6100"/>
          <a:stretch/>
        </p:blipFill>
        <p:spPr bwMode="auto">
          <a:xfrm>
            <a:off x="2195736" y="116632"/>
            <a:ext cx="4464496" cy="619268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845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7130753" cy="64807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ріоритетні завдання 2023/2024 </a:t>
            </a:r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н.р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9316309" y="4933538"/>
          <a:ext cx="88771" cy="3733038"/>
        </p:xfrm>
        <a:graphic>
          <a:graphicData uri="http://schemas.openxmlformats.org/drawingml/2006/table">
            <a:tbl>
              <a:tblPr firstRow="1" firstCol="1" bandRow="1"/>
              <a:tblGrid>
                <a:gridCol w="60701"/>
                <a:gridCol w="2807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ОПИС ІДЕЇ ПРОЄКТУ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Пріоритет С. SMART - громада якісних соціальних послуг та просторів розвитку</a:t>
                      </a:r>
                      <a:r>
                        <a:rPr lang="uk-UA" sz="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Стратегічна ціль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С.1.Безпека та цивільний захист населення ОЦ С.1.2..Обладнання сховищ, матеріальне забезпечення населення засобами захисту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«Капітальний ремонт та обладнання найпростішого укриття Херсонського ясел-садка № 11 комбінованого типу з логопедичними групами Херсонської міської ради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 вул. Карбишева 26-а у м. Херсоні»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Реалізація проекту направлена на досягнення цілей: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Обладнання укриття, яке буде відповідати вимогам чинного законодавства.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Створення безпечного освітнього простору для здобувачів освіти (130 чол.), працівників закладу (30 чол.).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Створення можливості для організації освітнього процесу у очному та змішаному форматах.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Мікрорайон обслуговування </a:t>
                      </a:r>
                      <a:r>
                        <a:rPr lang="uk-UA" sz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Херсонського ясел-садка № 11 комбінованого типу з логопедичними групами 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Херсонської міської ради 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Здобувачі освіти (130 чол.), працівники закладу (30 чол.).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32">
                <a:tc>
                  <a:txBody>
                    <a:bodyPr/>
                    <a:lstStyle/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Мета: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Реконструкція підвального приміщення: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1.1.  Облаштування  другого евакуаційного виходу.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 Капітальний ремонт стін, підлоги та стелі – 100 м.кв.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1.3.</a:t>
                      </a:r>
                      <a:r>
                        <a:rPr lang="uk-UA" sz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Встановлення системи вентиляції.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1.4. Реконструкція системи водопостачання та водовідведення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1.5.  Облаштування </a:t>
                      </a:r>
                      <a:r>
                        <a:rPr lang="ru-RU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санітарн</a:t>
                      </a:r>
                      <a:r>
                        <a:rPr lang="ru-RU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ої</a:t>
                      </a: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кімнати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1.6. Забезпечення укриття автономним джерелом електропостачання та обігріву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1.7.  Забезпечення необхідними засобами пожежогасіння.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Відсутність укриття в закладі, не  може  гарантувати безпечне перебування здобувачів освіти у закладі.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Загальна площа приміщень укриття – 100 м.кв.,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отримувачів вигоди – 160чол., 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0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орієнтовна вартість проєкту –  1 млн.грн.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" marR="10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1335" marR="1335" marT="668" marB="66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3568" y="1208521"/>
            <a:ext cx="7272808" cy="4704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uk-UA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Вдосконалювати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</a:rPr>
              <a:t>роботу з професійного розвитку педагогів з питань організації освітнього процесу в умовах дистанційного навчання дітей.</a:t>
            </a: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457200" algn="just">
              <a:spcAft>
                <a:spcPts val="0"/>
              </a:spcAft>
            </a:pPr>
            <a:r>
              <a:rPr lang="uk-UA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2. </a:t>
            </a:r>
            <a:r>
              <a:rPr lang="ru-RU" sz="2400" dirty="0" err="1" smtClean="0">
                <a:latin typeface="Times New Roman"/>
                <a:ea typeface="Calibri"/>
                <a:cs typeface="Times New Roman"/>
              </a:rPr>
              <a:t>Спрямувати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роботу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педагогічного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колективу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 на </a:t>
            </a:r>
            <a:r>
              <a:rPr lang="uk-UA" sz="24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збереження, зміцнення  та відновлення психічного, фізичного та духовного  здоров</a:t>
            </a:r>
            <a:r>
              <a:rPr lang="ru-RU" sz="2400" dirty="0">
                <a:solidFill>
                  <a:srgbClr val="707070"/>
                </a:solidFill>
                <a:latin typeface="Times New Roman"/>
                <a:ea typeface="Calibri"/>
                <a:cs typeface="Times New Roman"/>
              </a:rPr>
              <a:t>’</a:t>
            </a:r>
            <a:r>
              <a:rPr lang="uk-UA" sz="24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я дітей дошкільного віку в нових соціальних умовах воєнного </a:t>
            </a:r>
            <a:r>
              <a:rPr lang="uk-UA" sz="2400" dirty="0" smtClean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стану</a:t>
            </a:r>
            <a:r>
              <a:rPr lang="uk-UA" sz="24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400" dirty="0" smtClean="0">
              <a:solidFill>
                <a:srgbClr val="70707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70707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Продовжити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роботу щодо навичок спілкування рідною мовою та розвитку зв'язного мовлення дітей засобами інтегрованої освітньої діяльності. 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5303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5" descr="D:\все фото\фото гороно\Новая папка\DSC0142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138" y="0"/>
            <a:ext cx="8504237" cy="642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6600" b="1" i="1" spc="250" dirty="0" smtClean="0">
                <a:solidFill>
                  <a:srgbClr val="FF0000"/>
                </a:solidFill>
              </a:rPr>
              <a:t/>
            </a:r>
            <a:br>
              <a:rPr lang="uk-UA" sz="6600" b="1" i="1" spc="250" dirty="0" smtClean="0">
                <a:solidFill>
                  <a:srgbClr val="FF0000"/>
                </a:solidFill>
              </a:rPr>
            </a:br>
            <a:r>
              <a:rPr lang="uk-UA" sz="6600" b="1" i="1" spc="250" dirty="0" smtClean="0">
                <a:solidFill>
                  <a:srgbClr val="FF0000"/>
                </a:solidFill>
              </a:rPr>
              <a:t>   </a:t>
            </a:r>
            <a:br>
              <a:rPr lang="uk-UA" sz="6600" b="1" i="1" spc="250" dirty="0" smtClean="0">
                <a:solidFill>
                  <a:srgbClr val="FF0000"/>
                </a:solidFill>
              </a:rPr>
            </a:br>
            <a:r>
              <a:rPr lang="uk-UA" sz="6600" b="1" i="1" spc="250" dirty="0">
                <a:solidFill>
                  <a:srgbClr val="FF0000"/>
                </a:solidFill>
              </a:rPr>
              <a:t/>
            </a:r>
            <a:br>
              <a:rPr lang="uk-UA" sz="6600" b="1" i="1" spc="250" dirty="0">
                <a:solidFill>
                  <a:srgbClr val="FF0000"/>
                </a:solidFill>
              </a:rPr>
            </a:br>
            <a:r>
              <a:rPr lang="uk-UA" sz="6600" b="1" i="1" spc="250" dirty="0" smtClean="0">
                <a:solidFill>
                  <a:srgbClr val="FF0000"/>
                </a:solidFill>
              </a:rPr>
              <a:t>     </a:t>
            </a:r>
            <a:r>
              <a:rPr lang="uk-UA" sz="6600" b="1" i="1" spc="250" dirty="0" smtClean="0">
                <a:solidFill>
                  <a:srgbClr val="FFFF00"/>
                </a:solidFill>
              </a:rPr>
              <a:t>Дякую </a:t>
            </a:r>
            <a:r>
              <a:rPr lang="uk-UA" sz="6600" b="1" i="1" spc="250" dirty="0">
                <a:solidFill>
                  <a:srgbClr val="FFFF00"/>
                </a:solidFill>
              </a:rPr>
              <a:t>за </a:t>
            </a:r>
            <a:r>
              <a:rPr lang="uk-UA" sz="6600" b="1" i="1" spc="250" dirty="0" smtClean="0">
                <a:solidFill>
                  <a:srgbClr val="FFFF00"/>
                </a:solidFill>
              </a:rPr>
              <a:t>увагу!</a:t>
            </a:r>
            <a:r>
              <a:rPr lang="ru-RU" sz="6600" b="1" i="1" spc="250" dirty="0">
                <a:solidFill>
                  <a:srgbClr val="FFFF00"/>
                </a:solidFill>
              </a:rPr>
              <a:t/>
            </a:r>
            <a:br>
              <a:rPr lang="ru-RU" sz="6600" b="1" i="1" spc="250" dirty="0">
                <a:solidFill>
                  <a:srgbClr val="FFFF00"/>
                </a:solidFill>
              </a:rPr>
            </a:br>
            <a:r>
              <a:rPr lang="ru-RU" sz="6600" b="1" i="1" spc="250" dirty="0">
                <a:solidFill>
                  <a:srgbClr val="FFFF00"/>
                </a:solidFill>
              </a:rPr>
              <a:t> </a:t>
            </a:r>
            <a:r>
              <a:rPr lang="ru-RU" sz="6600" b="1" i="1" spc="250" dirty="0" smtClean="0">
                <a:solidFill>
                  <a:srgbClr val="FFFF00"/>
                </a:solidFill>
              </a:rPr>
              <a:t>Все буде УКРАЇНА!!!</a:t>
            </a:r>
            <a:endParaRPr lang="ru-RU" sz="6600" b="1" i="1" spc="25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71600" y="187638"/>
            <a:ext cx="6696744" cy="577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</a:rPr>
              <a:t>Матеріальні збитки під час обстрілів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684217"/>
              </p:ext>
            </p:extLst>
          </p:nvPr>
        </p:nvGraphicFramePr>
        <p:xfrm>
          <a:off x="683568" y="1196749"/>
          <a:ext cx="7229713" cy="5277834"/>
        </p:xfrm>
        <a:graphic>
          <a:graphicData uri="http://schemas.openxmlformats.org/drawingml/2006/table">
            <a:tbl>
              <a:tblPr firstRow="1" firstCol="1" bandRow="1"/>
              <a:tblGrid>
                <a:gridCol w="509880"/>
                <a:gridCol w="4604778"/>
                <a:gridCol w="2115055"/>
              </a:tblGrid>
              <a:tr h="8398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Короткий опис знищеного , пограбованого , ушкодженого майна 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Обсяг втраченого майна ( одиниці вимірювання)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Пісочниця - будинок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шт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Дах павільйону на ігровому майданчику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2шт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Вікна 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шт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Двері металеві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шт.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Скло </a:t>
                      </a:r>
                      <a:r>
                        <a:rPr lang="uk-UA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різблене</a:t>
                      </a: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з малюнком (внутрішні двері)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1шт.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Віконний укіс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1шт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Вхідні дерев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uk-UA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яні  двері </a:t>
                      </a:r>
                      <a:endParaRPr lang="ru-RU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1шт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3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921625" cy="64779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Пошкоджене майно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4770857" y="3717032"/>
            <a:ext cx="364934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653806" y="908720"/>
            <a:ext cx="3702170" cy="232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b="26183"/>
          <a:stretch/>
        </p:blipFill>
        <p:spPr bwMode="auto">
          <a:xfrm>
            <a:off x="653806" y="3717032"/>
            <a:ext cx="370217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/>
          <a:srcRect t="25449" r="450" b="30226"/>
          <a:stretch/>
        </p:blipFill>
        <p:spPr bwMode="auto">
          <a:xfrm>
            <a:off x="4786720" y="908719"/>
            <a:ext cx="3649345" cy="232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74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921625" cy="935831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хорона праці та безпека життєдіяльності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1109" y="1703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527" y="1152476"/>
            <a:ext cx="2448273" cy="100811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Prometetheus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– 20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23527" y="2744924"/>
            <a:ext cx="2686145" cy="1116124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</a:rPr>
              <a:t>Асоціація саперів України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- 27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323528" y="4221088"/>
            <a:ext cx="2808312" cy="1008112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</a:rPr>
              <a:t>«Дивись під ноги!</a:t>
            </a:r>
          </a:p>
          <a:p>
            <a:pPr algn="ctr"/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</a:rPr>
              <a:t>Д</a:t>
            </a:r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</a:rPr>
              <a:t>ивись куди ідеш!»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- 22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43678" y="5517232"/>
            <a:ext cx="3216645" cy="113057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accent1">
                    <a:lumMod val="75000"/>
                  </a:schemeClr>
                </a:solidFill>
              </a:rPr>
              <a:t>Онлайн</a:t>
            </a:r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</a:rPr>
              <a:t> – семінар НМЦВХО «Надання </a:t>
            </a:r>
            <a:r>
              <a:rPr lang="uk-UA" sz="1400" b="1" dirty="0" err="1" smtClean="0">
                <a:solidFill>
                  <a:schemeClr val="accent1">
                    <a:lumMod val="75000"/>
                  </a:schemeClr>
                </a:solidFill>
              </a:rPr>
              <a:t>домедичної</a:t>
            </a:r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</a:rPr>
              <a:t> допомоги в особливий період!»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3547586" y="3100836"/>
            <a:ext cx="1888490" cy="150749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868144" y="3191858"/>
            <a:ext cx="2016224" cy="164719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t="27837" b="32751"/>
          <a:stretch/>
        </p:blipFill>
        <p:spPr bwMode="auto">
          <a:xfrm>
            <a:off x="3615773" y="1255189"/>
            <a:ext cx="1585453" cy="1353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t="28290" b="33033"/>
          <a:stretch/>
        </p:blipFill>
        <p:spPr bwMode="auto">
          <a:xfrm>
            <a:off x="5533112" y="1484784"/>
            <a:ext cx="1919208" cy="1306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6"/>
          <a:srcRect t="10829" r="982" b="49609"/>
          <a:stretch/>
        </p:blipFill>
        <p:spPr bwMode="auto">
          <a:xfrm>
            <a:off x="3851920" y="4839048"/>
            <a:ext cx="1688730" cy="1458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83" y="5157192"/>
            <a:ext cx="1811607" cy="128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188913"/>
            <a:ext cx="6806009" cy="100783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Безпека життєдіяльності дітей на сторінці  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Facebook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13283"/>
          <a:stretch/>
        </p:blipFill>
        <p:spPr bwMode="auto">
          <a:xfrm>
            <a:off x="683568" y="3971818"/>
            <a:ext cx="1781547" cy="2855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872665"/>
            <a:ext cx="1584176" cy="309915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62507" y="1101810"/>
            <a:ext cx="1885557" cy="279263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r="-1769" b="19006"/>
          <a:stretch/>
        </p:blipFill>
        <p:spPr bwMode="auto">
          <a:xfrm>
            <a:off x="6516216" y="872665"/>
            <a:ext cx="1728192" cy="3021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1" r="-1522" b="30718"/>
          <a:stretch/>
        </p:blipFill>
        <p:spPr bwMode="auto">
          <a:xfrm>
            <a:off x="6141891" y="4159015"/>
            <a:ext cx="1688976" cy="2481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b="28854"/>
          <a:stretch/>
        </p:blipFill>
        <p:spPr bwMode="auto">
          <a:xfrm>
            <a:off x="3495487" y="4195019"/>
            <a:ext cx="1543050" cy="2409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6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921625" cy="64779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Контингент дітей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011584"/>
              </p:ext>
            </p:extLst>
          </p:nvPr>
        </p:nvGraphicFramePr>
        <p:xfrm>
          <a:off x="971600" y="1052736"/>
          <a:ext cx="6408710" cy="1656184"/>
        </p:xfrm>
        <a:graphic>
          <a:graphicData uri="http://schemas.openxmlformats.org/drawingml/2006/table">
            <a:tbl>
              <a:tblPr firstRow="1" firstCol="1" bandRow="1"/>
              <a:tblGrid>
                <a:gridCol w="1281608"/>
                <a:gridCol w="1281608"/>
                <a:gridCol w="1281608"/>
                <a:gridCol w="1281608"/>
                <a:gridCol w="1282278"/>
              </a:tblGrid>
              <a:tr h="737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Всього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Молодші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Молодші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Середні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Старші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918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839177"/>
              </p:ext>
            </p:extLst>
          </p:nvPr>
        </p:nvGraphicFramePr>
        <p:xfrm>
          <a:off x="827584" y="3890388"/>
          <a:ext cx="6869673" cy="2534908"/>
        </p:xfrm>
        <a:graphic>
          <a:graphicData uri="http://schemas.openxmlformats.org/drawingml/2006/table">
            <a:tbl>
              <a:tblPr firstRow="1" firstCol="1" bandRow="1"/>
              <a:tblGrid>
                <a:gridCol w="1373791"/>
                <a:gridCol w="1373791"/>
                <a:gridCol w="1373791"/>
                <a:gridCol w="1373791"/>
                <a:gridCol w="1374509"/>
              </a:tblGrid>
              <a:tr h="1564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Тимчасово окупована територія (лівобережжя)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Міста України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 dirty="0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кордоном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i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Втрачений зв</a:t>
                      </a:r>
                      <a:r>
                        <a:rPr lang="en-US" sz="2000" b="1" i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uk-UA" sz="2000" b="1" i="1">
                          <a:solidFill>
                            <a:srgbClr val="953735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язок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782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188913"/>
            <a:ext cx="6950025" cy="1079847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Страшні реалії </a:t>
            </a:r>
            <a:b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нашого сьогодення</a:t>
            </a:r>
            <a:b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5914" t="34033" r="4391" b="42431"/>
          <a:stretch/>
        </p:blipFill>
        <p:spPr bwMode="auto">
          <a:xfrm>
            <a:off x="539552" y="1484784"/>
            <a:ext cx="309634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189" t="33812" r="4145" b="42431"/>
          <a:stretch/>
        </p:blipFill>
        <p:spPr bwMode="auto">
          <a:xfrm>
            <a:off x="5631058" y="1443884"/>
            <a:ext cx="3096344" cy="2045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5669" t="34696" r="19176" b="43315"/>
          <a:stretch/>
        </p:blipFill>
        <p:spPr bwMode="auto">
          <a:xfrm>
            <a:off x="539552" y="4136629"/>
            <a:ext cx="309634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t="25746" r="-44" b="40553"/>
          <a:stretch/>
        </p:blipFill>
        <p:spPr bwMode="auto">
          <a:xfrm>
            <a:off x="5631058" y="4136629"/>
            <a:ext cx="309634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35730" t="34144" r="35686" b="42652"/>
          <a:stretch/>
        </p:blipFill>
        <p:spPr bwMode="auto">
          <a:xfrm>
            <a:off x="3779912" y="2466728"/>
            <a:ext cx="1728192" cy="261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6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0000FF"/>
                </a:solidFill>
              </a:rPr>
              <a:t>КІЛЬКІСТЬ ПРАЦІВНИКІВ</a:t>
            </a:r>
            <a:endParaRPr lang="ru-RU" b="1" i="1" dirty="0">
              <a:solidFill>
                <a:srgbClr val="0000FF"/>
              </a:solidFill>
            </a:endParaRPr>
          </a:p>
        </p:txBody>
      </p:sp>
      <p:pic>
        <p:nvPicPr>
          <p:cNvPr id="6147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343400"/>
            <a:ext cx="28194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76451972"/>
              </p:ext>
            </p:extLst>
          </p:nvPr>
        </p:nvGraphicFramePr>
        <p:xfrm>
          <a:off x="685800" y="1447800"/>
          <a:ext cx="6834214" cy="4818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8832</TotalTime>
  <Words>1695</Words>
  <Application>Microsoft Office PowerPoint</Application>
  <PresentationFormat>Экран (4:3)</PresentationFormat>
  <Paragraphs>268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Грань</vt:lpstr>
      <vt:lpstr>Презентация PowerPoint</vt:lpstr>
      <vt:lpstr>Всього груп – 13  середня кількість дітей – 184 </vt:lpstr>
      <vt:lpstr>Презентация PowerPoint</vt:lpstr>
      <vt:lpstr>Пошкоджене майно </vt:lpstr>
      <vt:lpstr>Охорона праці та безпека життєдіяльності </vt:lpstr>
      <vt:lpstr>Безпека життєдіяльності дітей на сторінці  Facebook</vt:lpstr>
      <vt:lpstr>Контингент дітей </vt:lpstr>
      <vt:lpstr>Страшні реалії  нашого сьогодення </vt:lpstr>
      <vt:lpstr>КІЛЬКІСТЬ ПРАЦІВНИКІВ</vt:lpstr>
      <vt:lpstr>Кваліфікаційні категорії</vt:lpstr>
      <vt:lpstr>Атестація </vt:lpstr>
      <vt:lpstr>Курси підвищення кваліфікації  в КНВЗ «ХАНО» </vt:lpstr>
      <vt:lpstr>Сторінка у Facebook </vt:lpstr>
      <vt:lpstr>Консультативна робота практичного психолога – Ганни ІНІХОВОЇ</vt:lpstr>
      <vt:lpstr>Самоосвіта педагогіів -154 освітніх сертифікатів українського зразка</vt:lpstr>
      <vt:lpstr>Участь у заходах і проєктах</vt:lpstr>
      <vt:lpstr>        РАЗОМ ДО ПЕРЕМОГИ         Волонтерська діяльність</vt:lpstr>
      <vt:lpstr>Збереження та поповнення контингенту дітей на 2023/2024 н.р.  </vt:lpstr>
      <vt:lpstr>Ідея проєкту капітального ремонту та обладнання найпростішого укриття </vt:lpstr>
      <vt:lpstr>       Контингент працівників</vt:lpstr>
      <vt:lpstr>Презентация PowerPoint</vt:lpstr>
      <vt:lpstr>Пріоритетні завдання 2023/2024 н.р. </vt:lpstr>
      <vt:lpstr>           Дякую за увагу!  Все буде УКРАЇНА!!!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AsusP50</dc:creator>
  <cp:lastModifiedBy>AsusP50</cp:lastModifiedBy>
  <cp:revision>294</cp:revision>
  <dcterms:modified xsi:type="dcterms:W3CDTF">2023-06-30T20:36:49Z</dcterms:modified>
</cp:coreProperties>
</file>